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82" r:id="rId7"/>
    <p:sldId id="261" r:id="rId8"/>
    <p:sldId id="263" r:id="rId9"/>
    <p:sldId id="264" r:id="rId10"/>
    <p:sldId id="265" r:id="rId11"/>
    <p:sldId id="266" r:id="rId12"/>
    <p:sldId id="262" r:id="rId13"/>
    <p:sldId id="281" r:id="rId14"/>
    <p:sldId id="267" r:id="rId15"/>
    <p:sldId id="268" r:id="rId16"/>
    <p:sldId id="269" r:id="rId17"/>
    <p:sldId id="270" r:id="rId18"/>
    <p:sldId id="271" r:id="rId19"/>
    <p:sldId id="272" r:id="rId20"/>
    <p:sldId id="273" r:id="rId21"/>
    <p:sldId id="275" r:id="rId22"/>
    <p:sldId id="278" r:id="rId23"/>
    <p:sldId id="283" r:id="rId24"/>
    <p:sldId id="279" r:id="rId25"/>
    <p:sldId id="28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7" name="Frame 6"/>
          <p:cNvSpPr/>
          <p:nvPr userDrawn="1"/>
        </p:nvSpPr>
        <p:spPr>
          <a:xfrm>
            <a:off x="0" y="0"/>
            <a:ext cx="9144000" cy="6934200"/>
          </a:xfrm>
          <a:prstGeom prst="frame">
            <a:avLst>
              <a:gd name="adj1" fmla="val 1511"/>
            </a:avLst>
          </a:prstGeom>
          <a:gradFill>
            <a:gsLst>
              <a:gs pos="0">
                <a:srgbClr val="00B050"/>
              </a:gs>
              <a:gs pos="57000">
                <a:srgbClr val="0070C0">
                  <a:lumMod val="87000"/>
                </a:srgbClr>
              </a:gs>
              <a:gs pos="30000">
                <a:schemeClr val="bg1">
                  <a:lumMod val="71000"/>
                  <a:lumOff val="29000"/>
                </a:schemeClr>
              </a:gs>
              <a:gs pos="80000">
                <a:schemeClr val="accent2">
                  <a:lumMod val="65000"/>
                </a:schemeClr>
              </a:gs>
              <a:gs pos="100000">
                <a:srgbClr val="FFC000">
                  <a:lumMod val="74000"/>
                  <a:lumOff val="26000"/>
                </a:srgbClr>
              </a:gs>
            </a:gsLst>
            <a:lin ang="16200000" scaled="0"/>
          </a:gradFill>
        </p:spPr>
        <p:style>
          <a:lnRef idx="0">
            <a:schemeClr val="accent2"/>
          </a:lnRef>
          <a:fillRef idx="1001">
            <a:schemeClr val="dk2"/>
          </a:fillRef>
          <a:effectRef idx="3">
            <a:schemeClr val="accent2"/>
          </a:effectRef>
          <a:fontRef idx="minor">
            <a:schemeClr val="lt1"/>
          </a:fontRef>
        </p:style>
        <p:txBody>
          <a:bodyPr rtlCol="0" anchor="ctr"/>
          <a:lstStyle/>
          <a:p>
            <a:pPr algn="ctr"/>
            <a:endParaRPr lang="en-US" dirty="0">
              <a:solidFill>
                <a:schemeClr val="tx1"/>
              </a:solidFill>
            </a:endParaRPr>
          </a:p>
        </p:txBody>
      </p:sp>
      <p:sp>
        <p:nvSpPr>
          <p:cNvPr id="22" name="Frame 21"/>
          <p:cNvSpPr/>
          <p:nvPr userDrawn="1"/>
        </p:nvSpPr>
        <p:spPr>
          <a:xfrm>
            <a:off x="152400" y="171450"/>
            <a:ext cx="8839200" cy="6591300"/>
          </a:xfrm>
          <a:prstGeom prst="frame">
            <a:avLst>
              <a:gd name="adj1" fmla="val 1324"/>
            </a:avLst>
          </a:prstGeom>
          <a:gradFill>
            <a:gsLst>
              <a:gs pos="0">
                <a:schemeClr val="tx1"/>
              </a:gs>
              <a:gs pos="77920">
                <a:srgbClr val="0070C0"/>
              </a:gs>
              <a:gs pos="54568">
                <a:schemeClr val="accent3">
                  <a:lumMod val="75000"/>
                </a:schemeClr>
              </a:gs>
              <a:gs pos="28000">
                <a:schemeClr val="accent2"/>
              </a:gs>
              <a:gs pos="100000">
                <a:schemeClr val="tx1"/>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23" name="Half Frame 22"/>
          <p:cNvSpPr/>
          <p:nvPr userDrawn="1"/>
        </p:nvSpPr>
        <p:spPr>
          <a:xfrm>
            <a:off x="0" y="0"/>
            <a:ext cx="1066800" cy="1219200"/>
          </a:xfrm>
          <a:prstGeom prst="halfFrame">
            <a:avLst>
              <a:gd name="adj1" fmla="val 26190"/>
              <a:gd name="adj2" fmla="val 2857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userDrawn="1"/>
        </p:nvSpPr>
        <p:spPr>
          <a:xfrm rot="16200000">
            <a:off x="38100" y="5842000"/>
            <a:ext cx="1066800" cy="1143000"/>
          </a:xfrm>
          <a:prstGeom prst="halfFrame">
            <a:avLst>
              <a:gd name="adj1" fmla="val 28571"/>
              <a:gd name="adj2" fmla="val 2857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userDrawn="1"/>
        </p:nvSpPr>
        <p:spPr>
          <a:xfrm rot="5400000">
            <a:off x="8001000" y="-76200"/>
            <a:ext cx="1066800" cy="1219200"/>
          </a:xfrm>
          <a:prstGeom prst="halfFrame">
            <a:avLst>
              <a:gd name="adj1" fmla="val 29761"/>
              <a:gd name="adj2" fmla="val 273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userDrawn="1"/>
        </p:nvSpPr>
        <p:spPr>
          <a:xfrm rot="10800000">
            <a:off x="8077200" y="5727700"/>
            <a:ext cx="1066800" cy="1219200"/>
          </a:xfrm>
          <a:prstGeom prst="halfFrame">
            <a:avLst>
              <a:gd name="adj1" fmla="val 28571"/>
              <a:gd name="adj2" fmla="val 273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2" name="Frame 1"/>
          <p:cNvSpPr/>
          <p:nvPr userDrawn="1"/>
        </p:nvSpPr>
        <p:spPr>
          <a:xfrm>
            <a:off x="304800" y="276225"/>
            <a:ext cx="8534400" cy="6381750"/>
          </a:xfrm>
          <a:prstGeom prst="frame">
            <a:avLst>
              <a:gd name="adj1" fmla="val 274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1295400" y="581891"/>
            <a:ext cx="6858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আজকের মাল্টিমিডিয়া বাংলা ক্লাশে সবাইকে </a:t>
            </a:r>
            <a:endParaRPr lang="en-US" sz="3200" dirty="0">
              <a:solidFill>
                <a:schemeClr val="tx1"/>
              </a:solidFill>
              <a:latin typeface="NikoshBAN" pitchFamily="2" charset="0"/>
              <a:cs typeface="NikoshBAN" pitchFamily="2" charset="0"/>
            </a:endParaRPr>
          </a:p>
        </p:txBody>
      </p:sp>
      <p:sp>
        <p:nvSpPr>
          <p:cNvPr id="4" name="Frame 3"/>
          <p:cNvSpPr/>
          <p:nvPr/>
        </p:nvSpPr>
        <p:spPr>
          <a:xfrm>
            <a:off x="3273136" y="4876800"/>
            <a:ext cx="2971800" cy="1503218"/>
          </a:xfrm>
          <a:prstGeom prst="frame">
            <a:avLst>
              <a:gd name="adj1" fmla="val 1828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a:t>
            </a:r>
            <a:r>
              <a:rPr lang="bn-BD" sz="6600" dirty="0" smtClean="0">
                <a:solidFill>
                  <a:schemeClr val="tx1"/>
                </a:solidFill>
                <a:latin typeface="NikoshBAN" pitchFamily="2" charset="0"/>
                <a:cs typeface="NikoshBAN" pitchFamily="2" charset="0"/>
              </a:rPr>
              <a:t>স্বাগতম </a:t>
            </a:r>
            <a:endParaRPr lang="en-US" sz="6600" dirty="0">
              <a:solidFill>
                <a:schemeClr val="tx1"/>
              </a:solidFill>
              <a:latin typeface="NikoshBAN" pitchFamily="2" charset="0"/>
              <a:cs typeface="NikoshBAN"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990" y="1663767"/>
            <a:ext cx="3200399" cy="31299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515305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330036" y="581891"/>
            <a:ext cx="2403764"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সরব পাঠ </a:t>
            </a:r>
            <a:endParaRPr lang="en-US" sz="32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2438400"/>
            <a:ext cx="4419600" cy="33147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21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6858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এসো আমরা </a:t>
            </a:r>
            <a:r>
              <a:rPr lang="bn-BD" sz="3200" dirty="0" smtClean="0">
                <a:solidFill>
                  <a:schemeClr val="tx1"/>
                </a:solidFill>
                <a:latin typeface="NikoshBAN" pitchFamily="2" charset="0"/>
                <a:cs typeface="NikoshBAN" pitchFamily="2" charset="0"/>
              </a:rPr>
              <a:t>রোকেয়া সাখাওয়াত হোসেন এর</a:t>
            </a:r>
          </a:p>
          <a:p>
            <a:pPr algn="ctr"/>
            <a:r>
              <a:rPr lang="bn-BD" sz="3200" dirty="0" smtClean="0">
                <a:solidFill>
                  <a:schemeClr val="tx1"/>
                </a:solidFill>
                <a:latin typeface="NikoshBAN" pitchFamily="2" charset="0"/>
                <a:cs typeface="NikoshBAN" pitchFamily="2" charset="0"/>
              </a:rPr>
              <a:t>একটি প্রামাণ্য ভিডিও </a:t>
            </a:r>
            <a:r>
              <a:rPr lang="bn-BD" sz="3200" dirty="0" smtClean="0">
                <a:solidFill>
                  <a:schemeClr val="tx1"/>
                </a:solidFill>
                <a:latin typeface="NikoshBAN" pitchFamily="2" charset="0"/>
                <a:cs typeface="NikoshBAN" pitchFamily="2" charset="0"/>
              </a:rPr>
              <a:t>দেখি </a:t>
            </a:r>
            <a:r>
              <a:rPr lang="bn-BD" sz="3200" dirty="0" smtClean="0">
                <a:solidFill>
                  <a:schemeClr val="tx1"/>
                </a:solidFill>
                <a:latin typeface="NikoshBAN" pitchFamily="2" charset="0"/>
                <a:cs typeface="NikoshBAN" pitchFamily="2" charset="0"/>
              </a:rPr>
              <a:t>?</a:t>
            </a:r>
            <a:endParaRPr lang="en-US" sz="3200" dirty="0">
              <a:solidFill>
                <a:schemeClr val="tx1"/>
              </a:solidFill>
              <a:latin typeface="NikoshBAN" pitchFamily="2" charset="0"/>
              <a:cs typeface="NikoshBAN" pitchFamily="2" charset="0"/>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1722760987"/>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49"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4114800" y="30432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2050961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6858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আজকের পাঠের নতুন শব্দের অর্থ জেনে নেই</a:t>
            </a:r>
            <a:endParaRPr lang="en-US" sz="3200" dirty="0">
              <a:solidFill>
                <a:schemeClr val="tx1"/>
              </a:solidFill>
              <a:latin typeface="NikoshBAN" pitchFamily="2" charset="0"/>
              <a:cs typeface="NikoshBAN" pitchFamily="2" charset="0"/>
            </a:endParaRPr>
          </a:p>
        </p:txBody>
      </p:sp>
      <p:sp>
        <p:nvSpPr>
          <p:cNvPr id="3" name="Rounded Rectangle 2"/>
          <p:cNvSpPr/>
          <p:nvPr/>
        </p:nvSpPr>
        <p:spPr>
          <a:xfrm>
            <a:off x="914400" y="19812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প্রভূত</a:t>
            </a:r>
            <a:endParaRPr lang="en-US" sz="2800" dirty="0">
              <a:latin typeface="NikoshBAN" pitchFamily="2" charset="0"/>
              <a:cs typeface="NikoshBAN" pitchFamily="2" charset="0"/>
            </a:endParaRPr>
          </a:p>
        </p:txBody>
      </p:sp>
      <p:sp>
        <p:nvSpPr>
          <p:cNvPr id="4" name="Rounded Rectangle 3"/>
          <p:cNvSpPr/>
          <p:nvPr/>
        </p:nvSpPr>
        <p:spPr>
          <a:xfrm>
            <a:off x="914400" y="31242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ভূসম্পত্তি </a:t>
            </a:r>
            <a:endParaRPr lang="en-US" sz="2800" dirty="0">
              <a:latin typeface="NikoshBAN" pitchFamily="2" charset="0"/>
              <a:cs typeface="NikoshBAN" pitchFamily="2" charset="0"/>
            </a:endParaRPr>
          </a:p>
        </p:txBody>
      </p:sp>
      <p:sp>
        <p:nvSpPr>
          <p:cNvPr id="5" name="Rounded Rectangle 4"/>
          <p:cNvSpPr/>
          <p:nvPr/>
        </p:nvSpPr>
        <p:spPr>
          <a:xfrm>
            <a:off x="914400" y="4281055"/>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আগ্রহ </a:t>
            </a:r>
            <a:endParaRPr lang="en-US" sz="2800" dirty="0">
              <a:latin typeface="NikoshBAN" pitchFamily="2" charset="0"/>
              <a:cs typeface="NikoshBAN" pitchFamily="2" charset="0"/>
            </a:endParaRPr>
          </a:p>
        </p:txBody>
      </p:sp>
      <p:sp>
        <p:nvSpPr>
          <p:cNvPr id="6" name="Rounded Rectangle 5"/>
          <p:cNvSpPr/>
          <p:nvPr/>
        </p:nvSpPr>
        <p:spPr>
          <a:xfrm>
            <a:off x="914400" y="54102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অনুপ্রেরণা </a:t>
            </a:r>
            <a:endParaRPr lang="en-US" sz="2800" dirty="0">
              <a:latin typeface="NikoshBAN" pitchFamily="2" charset="0"/>
              <a:cs typeface="NikoshBAN" pitchFamily="2" charset="0"/>
            </a:endParaRPr>
          </a:p>
        </p:txBody>
      </p:sp>
      <p:sp>
        <p:nvSpPr>
          <p:cNvPr id="7" name="Rounded Rectangle 6"/>
          <p:cNvSpPr/>
          <p:nvPr/>
        </p:nvSpPr>
        <p:spPr>
          <a:xfrm>
            <a:off x="6553200" y="54102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উৎসাহ</a:t>
            </a:r>
            <a:endParaRPr lang="en-US" sz="2800" dirty="0">
              <a:latin typeface="NikoshBAN" pitchFamily="2" charset="0"/>
              <a:cs typeface="NikoshBAN" pitchFamily="2" charset="0"/>
            </a:endParaRPr>
          </a:p>
        </p:txBody>
      </p:sp>
      <p:sp>
        <p:nvSpPr>
          <p:cNvPr id="8" name="Rounded Rectangle 7"/>
          <p:cNvSpPr/>
          <p:nvPr/>
        </p:nvSpPr>
        <p:spPr>
          <a:xfrm>
            <a:off x="6580909" y="4281055"/>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ইচ্ছা </a:t>
            </a:r>
            <a:endParaRPr lang="en-US" sz="2800" dirty="0">
              <a:latin typeface="NikoshBAN" pitchFamily="2" charset="0"/>
              <a:cs typeface="NikoshBAN" pitchFamily="2" charset="0"/>
            </a:endParaRPr>
          </a:p>
        </p:txBody>
      </p:sp>
      <p:sp>
        <p:nvSpPr>
          <p:cNvPr id="9" name="Rounded Rectangle 8"/>
          <p:cNvSpPr/>
          <p:nvPr/>
        </p:nvSpPr>
        <p:spPr>
          <a:xfrm>
            <a:off x="6615545" y="31242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জমিজমা </a:t>
            </a:r>
            <a:endParaRPr lang="en-US" sz="2800" dirty="0">
              <a:latin typeface="NikoshBAN" pitchFamily="2" charset="0"/>
              <a:cs typeface="NikoshBAN" pitchFamily="2" charset="0"/>
            </a:endParaRPr>
          </a:p>
        </p:txBody>
      </p:sp>
      <p:sp>
        <p:nvSpPr>
          <p:cNvPr id="10" name="Rounded Rectangle 9"/>
          <p:cNvSpPr/>
          <p:nvPr/>
        </p:nvSpPr>
        <p:spPr>
          <a:xfrm>
            <a:off x="6615545" y="1981200"/>
            <a:ext cx="1828800" cy="914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প্রচুর </a:t>
            </a:r>
            <a:endParaRPr lang="en-US" sz="2800" dirty="0">
              <a:latin typeface="NikoshBAN" pitchFamily="2" charset="0"/>
              <a:cs typeface="NikoshBAN" pitchFamily="2"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853045"/>
            <a:ext cx="1938152" cy="108536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616" y="3236118"/>
            <a:ext cx="2783568" cy="69056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418" y="4120576"/>
            <a:ext cx="1856412" cy="12353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2009" y="5484322"/>
            <a:ext cx="1683230" cy="9307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77273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circle(in)">
                                      <p:cBhvr>
                                        <p:cTn id="58" dur="20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circle(in)">
                                      <p:cBhvr>
                                        <p:cTn id="63" dur="20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circle(in)">
                                      <p:cBhvr>
                                        <p:cTn id="6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6858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আজকের পাঠের নতুন শব্দের অর্থ জেনে নেই</a:t>
            </a:r>
            <a:endParaRPr lang="en-US" sz="3200" dirty="0">
              <a:solidFill>
                <a:schemeClr val="tx1"/>
              </a:solidFill>
              <a:latin typeface="NikoshBAN" pitchFamily="2" charset="0"/>
              <a:cs typeface="NikoshBAN" pitchFamily="2" charset="0"/>
            </a:endParaRPr>
          </a:p>
        </p:txBody>
      </p:sp>
      <p:sp>
        <p:nvSpPr>
          <p:cNvPr id="3" name="Rounded Rectangle 2"/>
          <p:cNvSpPr/>
          <p:nvPr/>
        </p:nvSpPr>
        <p:spPr>
          <a:xfrm>
            <a:off x="1143000" y="2057400"/>
            <a:ext cx="19050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latin typeface="NikoshBAN" pitchFamily="2" charset="0"/>
                <a:cs typeface="NikoshBAN" pitchFamily="2" charset="0"/>
              </a:rPr>
              <a:t>প্রবল </a:t>
            </a:r>
            <a:endParaRPr lang="en-US" sz="2800" dirty="0">
              <a:latin typeface="NikoshBAN" pitchFamily="2" charset="0"/>
              <a:cs typeface="NikoshBAN" pitchFamily="2" charset="0"/>
            </a:endParaRPr>
          </a:p>
        </p:txBody>
      </p:sp>
      <p:sp>
        <p:nvSpPr>
          <p:cNvPr id="4" name="Rounded Rectangle 3"/>
          <p:cNvSpPr/>
          <p:nvPr/>
        </p:nvSpPr>
        <p:spPr>
          <a:xfrm>
            <a:off x="1143000" y="3581400"/>
            <a:ext cx="19050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latin typeface="NikoshBAN" pitchFamily="2" charset="0"/>
                <a:cs typeface="NikoshBAN" pitchFamily="2" charset="0"/>
              </a:rPr>
              <a:t>খণ্ড </a:t>
            </a:r>
            <a:endParaRPr lang="en-US" sz="2800" dirty="0">
              <a:latin typeface="NikoshBAN" pitchFamily="2" charset="0"/>
              <a:cs typeface="NikoshBAN" pitchFamily="2" charset="0"/>
            </a:endParaRPr>
          </a:p>
        </p:txBody>
      </p:sp>
      <p:sp>
        <p:nvSpPr>
          <p:cNvPr id="5" name="Rounded Rectangle 4"/>
          <p:cNvSpPr/>
          <p:nvPr/>
        </p:nvSpPr>
        <p:spPr>
          <a:xfrm>
            <a:off x="1143000" y="5181600"/>
            <a:ext cx="19050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latin typeface="NikoshBAN" pitchFamily="2" charset="0"/>
                <a:cs typeface="NikoshBAN" pitchFamily="2" charset="0"/>
              </a:rPr>
              <a:t>বিংশ </a:t>
            </a:r>
            <a:endParaRPr lang="en-US" sz="2800" dirty="0">
              <a:latin typeface="NikoshBAN" pitchFamily="2" charset="0"/>
              <a:cs typeface="NikoshBAN" pitchFamily="2" charset="0"/>
            </a:endParaRPr>
          </a:p>
        </p:txBody>
      </p:sp>
      <p:sp>
        <p:nvSpPr>
          <p:cNvPr id="6" name="Rounded Rectangle 5"/>
          <p:cNvSpPr/>
          <p:nvPr/>
        </p:nvSpPr>
        <p:spPr>
          <a:xfrm>
            <a:off x="6477000" y="5181600"/>
            <a:ext cx="19050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latin typeface="NikoshBAN" pitchFamily="2" charset="0"/>
                <a:cs typeface="NikoshBAN" pitchFamily="2" charset="0"/>
              </a:rPr>
              <a:t>বিশ বা কুড়ি </a:t>
            </a:r>
            <a:endParaRPr lang="en-US" sz="2800" dirty="0">
              <a:latin typeface="NikoshBAN" pitchFamily="2" charset="0"/>
              <a:cs typeface="NikoshBAN" pitchFamily="2" charset="0"/>
            </a:endParaRPr>
          </a:p>
        </p:txBody>
      </p:sp>
      <p:sp>
        <p:nvSpPr>
          <p:cNvPr id="7" name="Rounded Rectangle 6"/>
          <p:cNvSpPr/>
          <p:nvPr/>
        </p:nvSpPr>
        <p:spPr>
          <a:xfrm>
            <a:off x="6477000" y="3581400"/>
            <a:ext cx="19050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latin typeface="NikoshBAN" pitchFamily="2" charset="0"/>
                <a:cs typeface="NikoshBAN" pitchFamily="2" charset="0"/>
              </a:rPr>
              <a:t>ভাগ ,অংশ </a:t>
            </a:r>
            <a:endParaRPr lang="en-US" sz="2800" dirty="0">
              <a:latin typeface="NikoshBAN" pitchFamily="2" charset="0"/>
              <a:cs typeface="NikoshBAN" pitchFamily="2" charset="0"/>
            </a:endParaRPr>
          </a:p>
        </p:txBody>
      </p:sp>
      <p:sp>
        <p:nvSpPr>
          <p:cNvPr id="8" name="Rounded Rectangle 7"/>
          <p:cNvSpPr/>
          <p:nvPr/>
        </p:nvSpPr>
        <p:spPr>
          <a:xfrm>
            <a:off x="6477000" y="2057400"/>
            <a:ext cx="19050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n-BD" sz="2800" dirty="0" smtClean="0">
                <a:latin typeface="NikoshBAN" pitchFamily="2" charset="0"/>
                <a:cs typeface="NikoshBAN" pitchFamily="2" charset="0"/>
              </a:rPr>
              <a:t>প্রচণ্ড ,তীব্র </a:t>
            </a:r>
            <a:endParaRPr lang="en-US" sz="2800" dirty="0">
              <a:latin typeface="NikoshBAN" pitchFamily="2" charset="0"/>
              <a:cs typeface="NikoshBAN" pitchFamily="2"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225" y="1995055"/>
            <a:ext cx="2038350" cy="11414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080" y="3342680"/>
            <a:ext cx="2024495" cy="13918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080" y="5055750"/>
            <a:ext cx="2038350" cy="9721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112343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838200" y="581891"/>
            <a:ext cx="43434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r>
              <a:rPr lang="bn-BD" sz="3200" dirty="0" smtClean="0">
                <a:solidFill>
                  <a:schemeClr val="tx1"/>
                </a:solidFill>
                <a:latin typeface="NikoshBAN" pitchFamily="2" charset="0"/>
                <a:cs typeface="NikoshBAN" pitchFamily="2" charset="0"/>
              </a:rPr>
              <a:t>  বেগম রোকেয়ার পরিচয় </a:t>
            </a:r>
            <a:endParaRPr lang="en-US" sz="3200" dirty="0">
              <a:solidFill>
                <a:schemeClr val="tx1"/>
              </a:solidFill>
              <a:latin typeface="NikoshBAN" pitchFamily="2" charset="0"/>
              <a:cs typeface="NikoshBAN"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09" y="2247900"/>
            <a:ext cx="2111829"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Frame 3"/>
          <p:cNvSpPr/>
          <p:nvPr/>
        </p:nvSpPr>
        <p:spPr>
          <a:xfrm>
            <a:off x="2950029" y="1905000"/>
            <a:ext cx="5584371" cy="4343400"/>
          </a:xfrm>
          <a:prstGeom prst="frame">
            <a:avLst>
              <a:gd name="adj1" fmla="val 3888"/>
            </a:avLst>
          </a:prstGeom>
        </p:spPr>
        <p:style>
          <a:lnRef idx="0">
            <a:schemeClr val="accent5"/>
          </a:lnRef>
          <a:fillRef idx="3">
            <a:schemeClr val="accent5"/>
          </a:fillRef>
          <a:effectRef idx="3">
            <a:schemeClr val="accent5"/>
          </a:effectRef>
          <a:fontRef idx="minor">
            <a:schemeClr val="lt1"/>
          </a:fontRef>
        </p:style>
        <p:txBody>
          <a:bodyPr rtlCol="0" anchor="ctr"/>
          <a:lstStyle/>
          <a:p>
            <a:r>
              <a:rPr lang="bn-BD" sz="2400" dirty="0" smtClean="0">
                <a:solidFill>
                  <a:schemeClr val="tx1"/>
                </a:solidFill>
                <a:latin typeface="NikoshBAN" pitchFamily="2" charset="0"/>
                <a:cs typeface="NikoshBAN" pitchFamily="2" charset="0"/>
              </a:rPr>
              <a:t>১। জন্মঃ ১৮৮০ সালে রংপুর জেলার পায়রাবন্দ গ্রামে ।</a:t>
            </a:r>
          </a:p>
          <a:p>
            <a:r>
              <a:rPr lang="bn-BD" sz="2400" dirty="0" smtClean="0">
                <a:solidFill>
                  <a:schemeClr val="tx1"/>
                </a:solidFill>
                <a:latin typeface="NikoshBAN" pitchFamily="2" charset="0"/>
                <a:cs typeface="NikoshBAN" pitchFamily="2" charset="0"/>
              </a:rPr>
              <a:t>২।পিতাঃ জহীর মোহাম্মদ আবু আলী সাবের ।</a:t>
            </a:r>
          </a:p>
          <a:p>
            <a:r>
              <a:rPr lang="bn-BD" sz="2400" dirty="0" smtClean="0">
                <a:solidFill>
                  <a:schemeClr val="tx1"/>
                </a:solidFill>
                <a:latin typeface="NikoshBAN" pitchFamily="2" charset="0"/>
                <a:cs typeface="NikoshBAN" pitchFamily="2" charset="0"/>
              </a:rPr>
              <a:t>৩। ভাই-বোনঃ তিন ভাই ,দুই বোন ।</a:t>
            </a:r>
          </a:p>
          <a:p>
            <a:r>
              <a:rPr lang="bn-BD" sz="2400" dirty="0" smtClean="0">
                <a:solidFill>
                  <a:schemeClr val="tx1"/>
                </a:solidFill>
                <a:latin typeface="NikoshBAN" pitchFamily="2" charset="0"/>
                <a:cs typeface="NikoshBAN" pitchFamily="2" charset="0"/>
              </a:rPr>
              <a:t>৪। তাঁর পিতা প্রভূত ভূসম্পত্তির অধিকারী ছিলেন।</a:t>
            </a:r>
          </a:p>
          <a:p>
            <a:r>
              <a:rPr lang="bn-BD" sz="2400" dirty="0" smtClean="0">
                <a:solidFill>
                  <a:schemeClr val="tx1"/>
                </a:solidFill>
                <a:latin typeface="NikoshBAN" pitchFamily="2" charset="0"/>
                <a:cs typeface="NikoshBAN" pitchFamily="2" charset="0"/>
              </a:rPr>
              <a:t>৫। রোকেয়ার বড় দুই ভাই কলকাতার সেন্ট জেভিয়ার্স কলেজে উচ্চশিক্ষা লাভ করেন ।</a:t>
            </a:r>
          </a:p>
          <a:p>
            <a:r>
              <a:rPr lang="bn-BD" sz="2400" dirty="0" smtClean="0">
                <a:solidFill>
                  <a:schemeClr val="tx1"/>
                </a:solidFill>
                <a:latin typeface="NikoshBAN" pitchFamily="2" charset="0"/>
                <a:cs typeface="NikoshBAN" pitchFamily="2" charset="0"/>
              </a:rPr>
              <a:t>৬। বোনদের আগ্রহ দেখে বড় ভাই ইব্রাহীম সাবের করিমুন্নেসা ও রোকেয়াকে ইংরেজি শিক্ষায় শিক্ষিত করেন ।</a:t>
            </a:r>
          </a:p>
          <a:p>
            <a:r>
              <a:rPr lang="bn-BD" sz="2400" dirty="0" smtClean="0">
                <a:solidFill>
                  <a:schemeClr val="tx1"/>
                </a:solidFill>
                <a:latin typeface="NikoshBAN" pitchFamily="2" charset="0"/>
                <a:cs typeface="NikoshBAN" pitchFamily="2" charset="0"/>
              </a:rPr>
              <a:t>মৃত্যুঃ ১৯৩২ সালে কলকাতায় মৃত্যু বরণ করেন ।</a:t>
            </a:r>
          </a:p>
        </p:txBody>
      </p:sp>
    </p:spTree>
    <p:extLst>
      <p:ext uri="{BB962C8B-B14F-4D97-AF65-F5344CB8AC3E}">
        <p14:creationId xmlns:p14="http://schemas.microsoft.com/office/powerpoint/2010/main" val="41980228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609600"/>
            <a:ext cx="2667000" cy="28636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ounded Rectangle 4"/>
          <p:cNvSpPr/>
          <p:nvPr/>
        </p:nvSpPr>
        <p:spPr>
          <a:xfrm>
            <a:off x="1454727" y="3733800"/>
            <a:ext cx="6477000" cy="2209800"/>
          </a:xfrm>
          <a:prstGeom prst="roundRect">
            <a:avLst>
              <a:gd name="adj" fmla="val 50000"/>
            </a:avLst>
          </a:prstGeom>
        </p:spPr>
        <p:style>
          <a:lnRef idx="2">
            <a:schemeClr val="accent1"/>
          </a:lnRef>
          <a:fillRef idx="1">
            <a:schemeClr val="lt1"/>
          </a:fillRef>
          <a:effectRef idx="0">
            <a:schemeClr val="accent1"/>
          </a:effectRef>
          <a:fontRef idx="minor">
            <a:schemeClr val="dk1"/>
          </a:fontRef>
        </p:style>
        <p:txBody>
          <a:bodyPr rtlCol="0" anchor="ctr"/>
          <a:lstStyle/>
          <a:p>
            <a:r>
              <a:rPr lang="bn-BD" sz="2400" dirty="0" smtClean="0">
                <a:latin typeface="NikoshBAN" pitchFamily="2" charset="0"/>
                <a:cs typeface="NikoshBAN" pitchFamily="2" charset="0"/>
              </a:rPr>
              <a:t>১৮৯৮ সালে কিশোরী বয়সেই বিহারের ভাগলপুরের ডেপুটি ম্যাজিস্ট্রেট সৈয়দ সাখাওয়াত হোসেনার সঙ্গে রোকেয়ার বিয়ে হয় । স্বামীর সহযোগিতায় তিনি তাঁর পড়াশোনার চর্চা চালিয়ে যান ।বাংলা ,ইংরেজি ও উর্দু ভাষায় পারদর্শী হয়ে ওঠেন।</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596235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609600" y="581891"/>
            <a:ext cx="43434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r>
              <a:rPr lang="bn-BD" sz="3200" dirty="0" smtClean="0">
                <a:solidFill>
                  <a:schemeClr val="tx1"/>
                </a:solidFill>
                <a:latin typeface="NikoshBAN" pitchFamily="2" charset="0"/>
                <a:cs typeface="NikoshBAN" pitchFamily="2" charset="0"/>
              </a:rPr>
              <a:t> সাহিত্যিক হিসেবে আত্ম প্রকাশ </a:t>
            </a:r>
            <a:endParaRPr lang="en-US" sz="3200" dirty="0">
              <a:solidFill>
                <a:schemeClr val="tx1"/>
              </a:solidFill>
              <a:latin typeface="NikoshBAN" pitchFamily="2" charset="0"/>
              <a:cs typeface="NikoshBAN" pitchFamily="2" charset="0"/>
            </a:endParaRPr>
          </a:p>
        </p:txBody>
      </p:sp>
      <p:sp>
        <p:nvSpPr>
          <p:cNvPr id="3" name="Rounded Rectangle 2"/>
          <p:cNvSpPr/>
          <p:nvPr/>
        </p:nvSpPr>
        <p:spPr>
          <a:xfrm>
            <a:off x="1080655" y="3200400"/>
            <a:ext cx="6858000" cy="2895600"/>
          </a:xfrm>
          <a:prstGeom prst="roundRect">
            <a:avLst>
              <a:gd name="adj" fmla="val 44151"/>
            </a:avLst>
          </a:prstGeom>
        </p:spPr>
        <p:style>
          <a:lnRef idx="2">
            <a:schemeClr val="accent5"/>
          </a:lnRef>
          <a:fillRef idx="1">
            <a:schemeClr val="lt1"/>
          </a:fillRef>
          <a:effectRef idx="0">
            <a:schemeClr val="accent5"/>
          </a:effectRef>
          <a:fontRef idx="minor">
            <a:schemeClr val="dk1"/>
          </a:fontRef>
        </p:style>
        <p:txBody>
          <a:bodyPr rtlCol="0" anchor="ctr"/>
          <a:lstStyle/>
          <a:p>
            <a:r>
              <a:rPr lang="bn-BD" sz="2400" dirty="0" smtClean="0">
                <a:latin typeface="NikoshBAN" pitchFamily="2" charset="0"/>
                <a:cs typeface="NikoshBAN" pitchFamily="2" charset="0"/>
              </a:rPr>
              <a:t>সাহিত্যিক হিসেবে তাঁর আত্মপ্রকাশ ঘটে ১৯০২ সালে।কলকাতা থেকে প্রকাশিত ‘নভপ্রভা’ পত্রিকায় ছাপা হয় তাঁর প্রথম রচনা ‘পিপাসা’ ।১৯০৫ সালে প্রথম ইংরেজি রচনা ‘সুলতানাজ ড্রিম’পত্রিকায় প্রকাশিত হলে ,তিনি সাহিত্যিক হিসেবে পরিচিতি হয়ে ওঠেন।</a:t>
            </a:r>
            <a:endParaRPr lang="en-US" sz="2400" dirty="0">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81024"/>
            <a:ext cx="1398442" cy="2352292"/>
          </a:xfrm>
          <a:prstGeom prst="rect">
            <a:avLst/>
          </a:prstGeom>
        </p:spPr>
      </p:pic>
    </p:spTree>
    <p:extLst>
      <p:ext uri="{BB962C8B-B14F-4D97-AF65-F5344CB8AC3E}">
        <p14:creationId xmlns:p14="http://schemas.microsoft.com/office/powerpoint/2010/main" val="127310853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3429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জোড়ায় কাজ </a:t>
            </a:r>
            <a:endParaRPr lang="en-US" sz="3200" dirty="0">
              <a:solidFill>
                <a:schemeClr val="tx1"/>
              </a:solidFill>
              <a:latin typeface="NikoshBAN" pitchFamily="2" charset="0"/>
              <a:cs typeface="NikoshBAN" pitchFamily="2" charset="0"/>
            </a:endParaRPr>
          </a:p>
        </p:txBody>
      </p:sp>
      <p:sp>
        <p:nvSpPr>
          <p:cNvPr id="3" name="Frame 2"/>
          <p:cNvSpPr/>
          <p:nvPr/>
        </p:nvSpPr>
        <p:spPr>
          <a:xfrm>
            <a:off x="914400" y="2057400"/>
            <a:ext cx="4191000" cy="762000"/>
          </a:xfrm>
          <a:prstGeom prst="frame">
            <a:avLst/>
          </a:prstGeom>
        </p:spPr>
        <p:style>
          <a:lnRef idx="0">
            <a:schemeClr val="accent3"/>
          </a:lnRef>
          <a:fillRef idx="3">
            <a:schemeClr val="accent3"/>
          </a:fillRef>
          <a:effectRef idx="3">
            <a:schemeClr val="accent3"/>
          </a:effectRef>
          <a:fontRef idx="minor">
            <a:schemeClr val="lt1"/>
          </a:fontRef>
        </p:style>
        <p:txBody>
          <a:bodyPr rtlCol="0" anchor="ctr"/>
          <a:lstStyle/>
          <a:p>
            <a:r>
              <a:rPr lang="bn-BD" sz="2800" dirty="0" smtClean="0">
                <a:solidFill>
                  <a:schemeClr val="tx1"/>
                </a:solidFill>
                <a:latin typeface="NikoshBAN" pitchFamily="2" charset="0"/>
                <a:cs typeface="NikoshBAN" pitchFamily="2" charset="0"/>
              </a:rPr>
              <a:t>রোকেয়ার পরিচয় বর্ণনা কর ?  </a:t>
            </a:r>
            <a:endParaRPr lang="en-US" sz="2800" dirty="0">
              <a:solidFill>
                <a:schemeClr val="tx1"/>
              </a:solidFill>
              <a:latin typeface="NikoshBAN" pitchFamily="2" charset="0"/>
              <a:cs typeface="NikoshBAN" pitchFamily="2" charset="0"/>
            </a:endParaRPr>
          </a:p>
        </p:txBody>
      </p:sp>
      <p:sp>
        <p:nvSpPr>
          <p:cNvPr id="4" name="Round Same Side Corner Rectangle 3"/>
          <p:cNvSpPr/>
          <p:nvPr/>
        </p:nvSpPr>
        <p:spPr>
          <a:xfrm>
            <a:off x="662668" y="2971800"/>
            <a:ext cx="6781800" cy="2743200"/>
          </a:xfrm>
          <a:prstGeom prst="round2SameRect">
            <a:avLst>
              <a:gd name="adj1" fmla="val 26263"/>
              <a:gd name="adj2" fmla="val 29798"/>
            </a:avLst>
          </a:prstGeom>
        </p:spPr>
        <p:style>
          <a:lnRef idx="2">
            <a:schemeClr val="accent3"/>
          </a:lnRef>
          <a:fillRef idx="1">
            <a:schemeClr val="lt1"/>
          </a:fillRef>
          <a:effectRef idx="0">
            <a:schemeClr val="accent3"/>
          </a:effectRef>
          <a:fontRef idx="minor">
            <a:schemeClr val="dk1"/>
          </a:fontRef>
        </p:style>
        <p:txBody>
          <a:bodyPr rtlCol="0" anchor="ctr"/>
          <a:lstStyle/>
          <a:p>
            <a:r>
              <a:rPr lang="bn-BD" sz="2400" dirty="0" smtClean="0">
                <a:latin typeface="NikoshBAN" pitchFamily="2" charset="0"/>
                <a:cs typeface="NikoshBAN" pitchFamily="2" charset="0"/>
              </a:rPr>
              <a:t>বেগম রোকেয়ার জন্ম ১৮৮০ সালে রংপুর জেলার পায়রা বন্দ গ্রামে।তাঁর পিতার নাম জহীর মোহাম্মদ আলী সাবের । তিন ভাই ,দুই বোন ।বড় ভাই ইব্রাহীম সাবের রোকেয়াকে ইংরেজি শিক্ষায় শিক্ষিত করেন।  বড় বোন করিমুন্নেসার অনুপ্রেরণায় রোকেয়া বাংলা সাহিত্য রচনা ও চর্চায় আগ্রহী হয়ে ওঠেন।  স্বামীর নাম সৈয়দ সাখাওয়াত হোসেন ।</a:t>
            </a:r>
            <a:endParaRPr lang="en-US" sz="2400" dirty="0">
              <a:latin typeface="NikoshBAN" pitchFamily="2" charset="0"/>
              <a:cs typeface="NikoshBAN"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336" y="3136808"/>
            <a:ext cx="4542064" cy="25435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Rounded Rectangle 5"/>
          <p:cNvSpPr/>
          <p:nvPr/>
        </p:nvSpPr>
        <p:spPr>
          <a:xfrm>
            <a:off x="6400800" y="5791200"/>
            <a:ext cx="2244436" cy="644236"/>
          </a:xfrm>
          <a:prstGeom prst="roundRect">
            <a:avLst>
              <a:gd name="adj"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bn-BD" sz="2400" dirty="0" smtClean="0">
                <a:latin typeface="NikoshBAN" pitchFamily="2" charset="0"/>
                <a:cs typeface="NikoshBAN" pitchFamily="2" charset="0"/>
              </a:rPr>
              <a:t>এখানে ক্লিক করুন </a:t>
            </a:r>
          </a:p>
          <a:p>
            <a:pPr algn="ctr"/>
            <a:r>
              <a:rPr lang="bn-BD" sz="2400" dirty="0" smtClean="0">
                <a:latin typeface="NikoshBAN" pitchFamily="2" charset="0"/>
                <a:cs typeface="NikoshBAN" pitchFamily="2" charset="0"/>
              </a:rPr>
              <a:t>সমাধানের জন্য </a:t>
            </a:r>
          </a:p>
        </p:txBody>
      </p:sp>
    </p:spTree>
    <p:extLst>
      <p:ext uri="{BB962C8B-B14F-4D97-AF65-F5344CB8AC3E}">
        <p14:creationId xmlns:p14="http://schemas.microsoft.com/office/powerpoint/2010/main" val="14225709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762000"/>
            <a:ext cx="1971675" cy="2324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838200" y="3200400"/>
            <a:ext cx="7620000" cy="2895600"/>
          </a:xfrm>
          <a:prstGeom prst="roundRect">
            <a:avLst>
              <a:gd name="adj" fmla="val 26236"/>
            </a:avLst>
          </a:prstGeom>
        </p:spPr>
        <p:style>
          <a:lnRef idx="2">
            <a:schemeClr val="accent4"/>
          </a:lnRef>
          <a:fillRef idx="1">
            <a:schemeClr val="lt1"/>
          </a:fillRef>
          <a:effectRef idx="0">
            <a:schemeClr val="accent4"/>
          </a:effectRef>
          <a:fontRef idx="minor">
            <a:schemeClr val="dk1"/>
          </a:fontRef>
        </p:style>
        <p:txBody>
          <a:bodyPr rtlCol="0" anchor="ctr"/>
          <a:lstStyle/>
          <a:p>
            <a:r>
              <a:rPr lang="bn-BD" sz="2400" dirty="0" smtClean="0">
                <a:latin typeface="NikoshBAN" pitchFamily="2" charset="0"/>
                <a:cs typeface="NikoshBAN" pitchFamily="2" charset="0"/>
              </a:rPr>
              <a:t>১৯০৯ সালে স্বামী মারা যাওয়ার পর  তাঁর নামে সাখাওয়াত মেমোরিয়াল গার্লস স্কুল প্রতিষ্ঠা করেন।১৯১১ সালে স্কুলটি কলকাতায়  স্থানান্তর করেন।শুরুতে ছাত্রী সংখ্যা কম থাকলেও আস্তে আস্তে ছাত্রী বাড়তে থাকে । ১৯১৫ সালে দুঃস্থ নারীদের সাহায্য করতে ‘আঞ্জুমানে খাওয়াতিনে ইসলাম’ নামে একটি মহিলা সংগঠন প্রতিষ্ঠা করেন। </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38350520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4953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রোকেয়ার প্রকাশিত বই </a:t>
            </a:r>
            <a:endParaRPr lang="en-US" sz="3200" dirty="0">
              <a:solidFill>
                <a:schemeClr val="tx1"/>
              </a:solidFill>
              <a:latin typeface="NikoshBAN" pitchFamily="2" charset="0"/>
              <a:cs typeface="NikoshBAN"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08" y="4699703"/>
            <a:ext cx="1488034" cy="16547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4494543"/>
            <a:ext cx="1401337" cy="18599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63" y="1905000"/>
            <a:ext cx="1371600" cy="17823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371600"/>
            <a:ext cx="1477537" cy="19200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3463636" y="1904998"/>
            <a:ext cx="1447800" cy="17823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bn-BD" sz="2400" dirty="0" smtClean="0">
                <a:latin typeface="NikoshBAN" pitchFamily="2" charset="0"/>
                <a:cs typeface="NikoshBAN" pitchFamily="2" charset="0"/>
              </a:rPr>
              <a:t>সুলতানাজ</a:t>
            </a:r>
          </a:p>
          <a:p>
            <a:pPr algn="ctr"/>
            <a:r>
              <a:rPr lang="bn-BD" sz="2400" dirty="0" smtClean="0">
                <a:latin typeface="NikoshBAN" pitchFamily="2" charset="0"/>
                <a:cs typeface="NikoshBAN" pitchFamily="2" charset="0"/>
              </a:rPr>
              <a:t>ড্রিম </a:t>
            </a:r>
            <a:endParaRPr lang="en-US" sz="2400" dirty="0">
              <a:latin typeface="NikoshBAN" pitchFamily="2" charset="0"/>
              <a:cs typeface="NikoshBAN" pitchFamily="2" charset="0"/>
            </a:endParaRPr>
          </a:p>
        </p:txBody>
      </p:sp>
      <p:sp>
        <p:nvSpPr>
          <p:cNvPr id="9" name="Right Arrow 8"/>
          <p:cNvSpPr/>
          <p:nvPr/>
        </p:nvSpPr>
        <p:spPr>
          <a:xfrm>
            <a:off x="4925291" y="5105400"/>
            <a:ext cx="1524000" cy="1143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১৯৩১ </a:t>
            </a:r>
            <a:endParaRPr lang="en-US" sz="2000" dirty="0">
              <a:latin typeface="NikoshBAN" pitchFamily="2" charset="0"/>
              <a:cs typeface="NikoshBAN" pitchFamily="2" charset="0"/>
            </a:endParaRPr>
          </a:p>
        </p:txBody>
      </p:sp>
      <p:sp>
        <p:nvSpPr>
          <p:cNvPr id="10" name="Left Arrow Callout 9"/>
          <p:cNvSpPr/>
          <p:nvPr/>
        </p:nvSpPr>
        <p:spPr>
          <a:xfrm>
            <a:off x="2438400" y="5105400"/>
            <a:ext cx="1143000" cy="1143000"/>
          </a:xfrm>
          <a:prstGeom prst="leftArrowCallout">
            <a:avLst>
              <a:gd name="adj1" fmla="val 29849"/>
              <a:gd name="adj2" fmla="val 32273"/>
              <a:gd name="adj3" fmla="val 22576"/>
              <a:gd name="adj4" fmla="val 6497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১৯২৪ </a:t>
            </a:r>
            <a:endParaRPr lang="en-US" sz="2000" dirty="0">
              <a:latin typeface="NikoshBAN" pitchFamily="2" charset="0"/>
              <a:cs typeface="NikoshBAN" pitchFamily="2" charset="0"/>
            </a:endParaRPr>
          </a:p>
        </p:txBody>
      </p:sp>
      <p:sp>
        <p:nvSpPr>
          <p:cNvPr id="11" name="Up Arrow Callout 10"/>
          <p:cNvSpPr/>
          <p:nvPr/>
        </p:nvSpPr>
        <p:spPr>
          <a:xfrm>
            <a:off x="748146" y="3825047"/>
            <a:ext cx="1488034" cy="669495"/>
          </a:xfrm>
          <a:prstGeom prst="up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১৯০৪ </a:t>
            </a:r>
            <a:endParaRPr lang="en-US" sz="2000" dirty="0">
              <a:latin typeface="NikoshBAN" pitchFamily="2" charset="0"/>
              <a:cs typeface="NikoshBAN" pitchFamily="2" charset="0"/>
            </a:endParaRPr>
          </a:p>
        </p:txBody>
      </p:sp>
      <p:sp>
        <p:nvSpPr>
          <p:cNvPr id="12" name="Up Arrow Callout 11"/>
          <p:cNvSpPr/>
          <p:nvPr/>
        </p:nvSpPr>
        <p:spPr>
          <a:xfrm>
            <a:off x="3463636" y="3777063"/>
            <a:ext cx="1488034" cy="669495"/>
          </a:xfrm>
          <a:prstGeom prst="up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১৯০৮ </a:t>
            </a:r>
            <a:endParaRPr lang="en-US" sz="2000" dirty="0">
              <a:latin typeface="NikoshBAN" pitchFamily="2" charset="0"/>
              <a:cs typeface="NikoshBAN" pitchFamily="2" charset="0"/>
            </a:endParaRPr>
          </a:p>
        </p:txBody>
      </p:sp>
      <p:sp>
        <p:nvSpPr>
          <p:cNvPr id="13" name="Up Arrow Callout 12"/>
          <p:cNvSpPr/>
          <p:nvPr/>
        </p:nvSpPr>
        <p:spPr>
          <a:xfrm>
            <a:off x="6616453" y="3528873"/>
            <a:ext cx="1488034" cy="669495"/>
          </a:xfrm>
          <a:prstGeom prst="up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১৯২২ </a:t>
            </a:r>
            <a:endParaRPr lang="en-US" sz="2000" dirty="0">
              <a:latin typeface="NikoshBAN" pitchFamily="2" charset="0"/>
              <a:cs typeface="NikoshBAN" pitchFamily="2" charset="0"/>
            </a:endParaRPr>
          </a:p>
        </p:txBody>
      </p:sp>
    </p:spTree>
    <p:extLst>
      <p:ext uri="{BB962C8B-B14F-4D97-AF65-F5344CB8AC3E}">
        <p14:creationId xmlns:p14="http://schemas.microsoft.com/office/powerpoint/2010/main" val="3698753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80">
                                          <p:stCondLst>
                                            <p:cond delay="0"/>
                                          </p:stCondLst>
                                        </p:cTn>
                                        <p:tgtEl>
                                          <p:spTgt spid="3"/>
                                        </p:tgtEl>
                                      </p:cBhvr>
                                    </p:animEffect>
                                    <p:anim calcmode="lin" valueType="num">
                                      <p:cBhvr>
                                        <p:cTn id="3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gtEl>
                                      </p:cBhvr>
                                      <p:to x="100000" y="60000"/>
                                    </p:animScale>
                                    <p:animScale>
                                      <p:cBhvr>
                                        <p:cTn id="42" dur="166" decel="50000">
                                          <p:stCondLst>
                                            <p:cond delay="67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80">
                                          <p:stCondLst>
                                            <p:cond delay="0"/>
                                          </p:stCondLst>
                                        </p:cTn>
                                        <p:tgtEl>
                                          <p:spTgt spid="10"/>
                                        </p:tgtEl>
                                      </p:cBhvr>
                                    </p:animEffect>
                                    <p:anim calcmode="lin" valueType="num">
                                      <p:cBhvr>
                                        <p:cTn id="5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7" dur="26">
                                          <p:stCondLst>
                                            <p:cond delay="650"/>
                                          </p:stCondLst>
                                        </p:cTn>
                                        <p:tgtEl>
                                          <p:spTgt spid="10"/>
                                        </p:tgtEl>
                                      </p:cBhvr>
                                      <p:to x="100000" y="60000"/>
                                    </p:animScale>
                                    <p:animScale>
                                      <p:cBhvr>
                                        <p:cTn id="58" dur="166" decel="50000">
                                          <p:stCondLst>
                                            <p:cond delay="676"/>
                                          </p:stCondLst>
                                        </p:cTn>
                                        <p:tgtEl>
                                          <p:spTgt spid="10"/>
                                        </p:tgtEl>
                                      </p:cBhvr>
                                      <p:to x="100000" y="100000"/>
                                    </p:animScale>
                                    <p:animScale>
                                      <p:cBhvr>
                                        <p:cTn id="59" dur="26">
                                          <p:stCondLst>
                                            <p:cond delay="1312"/>
                                          </p:stCondLst>
                                        </p:cTn>
                                        <p:tgtEl>
                                          <p:spTgt spid="10"/>
                                        </p:tgtEl>
                                      </p:cBhvr>
                                      <p:to x="100000" y="80000"/>
                                    </p:animScale>
                                    <p:animScale>
                                      <p:cBhvr>
                                        <p:cTn id="60" dur="166" decel="50000">
                                          <p:stCondLst>
                                            <p:cond delay="1338"/>
                                          </p:stCondLst>
                                        </p:cTn>
                                        <p:tgtEl>
                                          <p:spTgt spid="10"/>
                                        </p:tgtEl>
                                      </p:cBhvr>
                                      <p:to x="100000" y="100000"/>
                                    </p:animScale>
                                    <p:animScale>
                                      <p:cBhvr>
                                        <p:cTn id="61" dur="26">
                                          <p:stCondLst>
                                            <p:cond delay="1642"/>
                                          </p:stCondLst>
                                        </p:cTn>
                                        <p:tgtEl>
                                          <p:spTgt spid="10"/>
                                        </p:tgtEl>
                                      </p:cBhvr>
                                      <p:to x="100000" y="90000"/>
                                    </p:animScale>
                                    <p:animScale>
                                      <p:cBhvr>
                                        <p:cTn id="62" dur="166" decel="50000">
                                          <p:stCondLst>
                                            <p:cond delay="1668"/>
                                          </p:stCondLst>
                                        </p:cTn>
                                        <p:tgtEl>
                                          <p:spTgt spid="10"/>
                                        </p:tgtEl>
                                      </p:cBhvr>
                                      <p:to x="100000" y="100000"/>
                                    </p:animScale>
                                    <p:animScale>
                                      <p:cBhvr>
                                        <p:cTn id="63" dur="26">
                                          <p:stCondLst>
                                            <p:cond delay="1808"/>
                                          </p:stCondLst>
                                        </p:cTn>
                                        <p:tgtEl>
                                          <p:spTgt spid="10"/>
                                        </p:tgtEl>
                                      </p:cBhvr>
                                      <p:to x="100000" y="95000"/>
                                    </p:animScale>
                                    <p:animScale>
                                      <p:cBhvr>
                                        <p:cTn id="64" dur="166" decel="50000">
                                          <p:stCondLst>
                                            <p:cond delay="1834"/>
                                          </p:stCondLst>
                                        </p:cTn>
                                        <p:tgtEl>
                                          <p:spTgt spid="10"/>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1000" fill="hold"/>
                                        <p:tgtEl>
                                          <p:spTgt spid="9"/>
                                        </p:tgtEl>
                                        <p:attrNameLst>
                                          <p:attrName>ppt_w</p:attrName>
                                        </p:attrNameLst>
                                      </p:cBhvr>
                                      <p:tavLst>
                                        <p:tav tm="0">
                                          <p:val>
                                            <p:fltVal val="0"/>
                                          </p:val>
                                        </p:tav>
                                        <p:tav tm="100000">
                                          <p:val>
                                            <p:strVal val="#ppt_w"/>
                                          </p:val>
                                        </p:tav>
                                      </p:tavLst>
                                    </p:anim>
                                    <p:anim calcmode="lin" valueType="num">
                                      <p:cBhvr>
                                        <p:cTn id="70" dur="1000" fill="hold"/>
                                        <p:tgtEl>
                                          <p:spTgt spid="9"/>
                                        </p:tgtEl>
                                        <p:attrNameLst>
                                          <p:attrName>ppt_h</p:attrName>
                                        </p:attrNameLst>
                                      </p:cBhvr>
                                      <p:tavLst>
                                        <p:tav tm="0">
                                          <p:val>
                                            <p:fltVal val="0"/>
                                          </p:val>
                                        </p:tav>
                                        <p:tav tm="100000">
                                          <p:val>
                                            <p:strVal val="#ppt_h"/>
                                          </p:val>
                                        </p:tav>
                                      </p:tavLst>
                                    </p:anim>
                                    <p:anim calcmode="lin" valueType="num">
                                      <p:cBhvr>
                                        <p:cTn id="71" dur="1000" fill="hold"/>
                                        <p:tgtEl>
                                          <p:spTgt spid="9"/>
                                        </p:tgtEl>
                                        <p:attrNameLst>
                                          <p:attrName>style.rotation</p:attrName>
                                        </p:attrNameLst>
                                      </p:cBhvr>
                                      <p:tavLst>
                                        <p:tav tm="0">
                                          <p:val>
                                            <p:fltVal val="90"/>
                                          </p:val>
                                        </p:tav>
                                        <p:tav tm="100000">
                                          <p:val>
                                            <p:fltVal val="0"/>
                                          </p:val>
                                        </p:tav>
                                      </p:tavLst>
                                    </p:anim>
                                    <p:animEffect transition="in" filter="fade">
                                      <p:cBhvr>
                                        <p:cTn id="72" dur="1000"/>
                                        <p:tgtEl>
                                          <p:spTgt spid="9"/>
                                        </p:tgtEl>
                                      </p:cBhvr>
                                    </p:animEffect>
                                  </p:childTnLst>
                                </p:cTn>
                              </p:par>
                              <p:par>
                                <p:cTn id="73" presetID="31"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p:cTn id="75" dur="1000" fill="hold"/>
                                        <p:tgtEl>
                                          <p:spTgt spid="5"/>
                                        </p:tgtEl>
                                        <p:attrNameLst>
                                          <p:attrName>ppt_w</p:attrName>
                                        </p:attrNameLst>
                                      </p:cBhvr>
                                      <p:tavLst>
                                        <p:tav tm="0">
                                          <p:val>
                                            <p:fltVal val="0"/>
                                          </p:val>
                                        </p:tav>
                                        <p:tav tm="100000">
                                          <p:val>
                                            <p:strVal val="#ppt_w"/>
                                          </p:val>
                                        </p:tav>
                                      </p:tavLst>
                                    </p:anim>
                                    <p:anim calcmode="lin" valueType="num">
                                      <p:cBhvr>
                                        <p:cTn id="76" dur="1000" fill="hold"/>
                                        <p:tgtEl>
                                          <p:spTgt spid="5"/>
                                        </p:tgtEl>
                                        <p:attrNameLst>
                                          <p:attrName>ppt_h</p:attrName>
                                        </p:attrNameLst>
                                      </p:cBhvr>
                                      <p:tavLst>
                                        <p:tav tm="0">
                                          <p:val>
                                            <p:fltVal val="0"/>
                                          </p:val>
                                        </p:tav>
                                        <p:tav tm="100000">
                                          <p:val>
                                            <p:strVal val="#ppt_h"/>
                                          </p:val>
                                        </p:tav>
                                      </p:tavLst>
                                    </p:anim>
                                    <p:anim calcmode="lin" valueType="num">
                                      <p:cBhvr>
                                        <p:cTn id="77" dur="1000" fill="hold"/>
                                        <p:tgtEl>
                                          <p:spTgt spid="5"/>
                                        </p:tgtEl>
                                        <p:attrNameLst>
                                          <p:attrName>style.rotation</p:attrName>
                                        </p:attrNameLst>
                                      </p:cBhvr>
                                      <p:tavLst>
                                        <p:tav tm="0">
                                          <p:val>
                                            <p:fltVal val="90"/>
                                          </p:val>
                                        </p:tav>
                                        <p:tav tm="100000">
                                          <p:val>
                                            <p:fltVal val="0"/>
                                          </p:val>
                                        </p:tav>
                                      </p:tavLst>
                                    </p:anim>
                                    <p:animEffect transition="in" filter="fade">
                                      <p:cBhvr>
                                        <p:cTn id="7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907" y="1502963"/>
            <a:ext cx="2095238" cy="20952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Frame 4"/>
          <p:cNvSpPr/>
          <p:nvPr/>
        </p:nvSpPr>
        <p:spPr>
          <a:xfrm>
            <a:off x="3200399" y="526473"/>
            <a:ext cx="2533781" cy="990600"/>
          </a:xfrm>
          <a:prstGeom prst="frame">
            <a:avLst>
              <a:gd name="adj1" fmla="val 1669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পরিচিতি</a:t>
            </a:r>
            <a:endParaRPr lang="en-US" sz="3200" dirty="0">
              <a:solidFill>
                <a:schemeClr val="tx1"/>
              </a:solidFill>
              <a:latin typeface="NikoshBAN" pitchFamily="2" charset="0"/>
              <a:cs typeface="NikoshBAN" pitchFamily="2" charset="0"/>
            </a:endParaRPr>
          </a:p>
        </p:txBody>
      </p:sp>
      <p:sp>
        <p:nvSpPr>
          <p:cNvPr id="7" name="Rectangle 6"/>
          <p:cNvSpPr/>
          <p:nvPr/>
        </p:nvSpPr>
        <p:spPr>
          <a:xfrm>
            <a:off x="685800" y="3726873"/>
            <a:ext cx="3886200" cy="2286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মোহাম্মদ বারী আলম </a:t>
            </a:r>
          </a:p>
          <a:p>
            <a:pPr algn="ctr"/>
            <a:r>
              <a:rPr lang="bn-BD" sz="2400" dirty="0" smtClean="0">
                <a:latin typeface="NikoshBAN" pitchFamily="2" charset="0"/>
                <a:cs typeface="NikoshBAN" pitchFamily="2" charset="0"/>
              </a:rPr>
              <a:t>               বি,এস,এস,বি,এড -১ম শ্রেণি</a:t>
            </a:r>
          </a:p>
          <a:p>
            <a:r>
              <a:rPr lang="bn-BD" sz="2400" dirty="0">
                <a:latin typeface="NikoshBAN" pitchFamily="2" charset="0"/>
                <a:cs typeface="NikoshBAN" pitchFamily="2" charset="0"/>
              </a:rPr>
              <a:t> </a:t>
            </a:r>
            <a:r>
              <a:rPr lang="bn-BD" sz="2400" dirty="0" smtClean="0">
                <a:latin typeface="NikoshBAN" pitchFamily="2" charset="0"/>
                <a:cs typeface="NikoshBAN" pitchFamily="2" charset="0"/>
              </a:rPr>
              <a:t>         কচুয়া উচ্চ বিদ্যালয় , </a:t>
            </a:r>
          </a:p>
          <a:p>
            <a:pPr algn="ctr"/>
            <a:r>
              <a:rPr lang="bn-BD" sz="2400" dirty="0" smtClean="0">
                <a:latin typeface="NikoshBAN" pitchFamily="2" charset="0"/>
                <a:cs typeface="NikoshBAN" pitchFamily="2" charset="0"/>
              </a:rPr>
              <a:t>বড়াইগ্রাম, নাটোর ।</a:t>
            </a:r>
          </a:p>
          <a:p>
            <a:pPr algn="ctr"/>
            <a:r>
              <a:rPr lang="bn-BD" sz="2400" dirty="0" smtClean="0">
                <a:latin typeface="NikoshBAN" pitchFamily="2" charset="0"/>
                <a:cs typeface="NikoshBAN" pitchFamily="2" charset="0"/>
              </a:rPr>
              <a:t>মোবাইলঃ ০১৭১২-৯৭০৭৯৭  </a:t>
            </a:r>
            <a:endParaRPr lang="en-US" sz="2400" dirty="0">
              <a:latin typeface="NikoshBAN" pitchFamily="2" charset="0"/>
              <a:cs typeface="NikoshBAN" pitchFamily="2" charset="0"/>
            </a:endParaRPr>
          </a:p>
        </p:txBody>
      </p:sp>
      <p:sp>
        <p:nvSpPr>
          <p:cNvPr id="8" name="Rectangle 7"/>
          <p:cNvSpPr/>
          <p:nvPr/>
        </p:nvSpPr>
        <p:spPr>
          <a:xfrm>
            <a:off x="5181600" y="3809999"/>
            <a:ext cx="3200400" cy="220287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800" dirty="0" smtClean="0">
                <a:latin typeface="NikoshBAN" pitchFamily="2" charset="0"/>
                <a:cs typeface="NikoshBAN" pitchFamily="2" charset="0"/>
              </a:rPr>
              <a:t>শ্রেণিঃ সপ্তম </a:t>
            </a:r>
          </a:p>
          <a:p>
            <a:pPr algn="ctr"/>
            <a:r>
              <a:rPr lang="bn-BD" sz="2800" dirty="0" smtClean="0">
                <a:latin typeface="NikoshBAN" pitchFamily="2" charset="0"/>
                <a:cs typeface="NikoshBAN" pitchFamily="2" charset="0"/>
              </a:rPr>
              <a:t>বিষয়ঃ বাংলা -১ম (গদ্য )  </a:t>
            </a:r>
            <a:endParaRPr lang="en-US" sz="2800" dirty="0">
              <a:latin typeface="NikoshBAN" pitchFamily="2" charset="0"/>
              <a:cs typeface="NikoshBAN" pitchFamily="2"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476" t="7715" r="6682" b="5552"/>
          <a:stretch/>
        </p:blipFill>
        <p:spPr>
          <a:xfrm>
            <a:off x="5981700" y="1602893"/>
            <a:ext cx="1600200" cy="18953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522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609600"/>
            <a:ext cx="2286000" cy="20002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Rounded Rectangle 4"/>
          <p:cNvSpPr/>
          <p:nvPr/>
        </p:nvSpPr>
        <p:spPr>
          <a:xfrm>
            <a:off x="1447800" y="2971800"/>
            <a:ext cx="6400800" cy="3048000"/>
          </a:xfrm>
          <a:prstGeom prst="roundRect">
            <a:avLst>
              <a:gd name="adj" fmla="val 32576"/>
            </a:avLst>
          </a:prstGeom>
        </p:spPr>
        <p:style>
          <a:lnRef idx="2">
            <a:schemeClr val="accent3"/>
          </a:lnRef>
          <a:fillRef idx="1">
            <a:schemeClr val="lt1"/>
          </a:fillRef>
          <a:effectRef idx="0">
            <a:schemeClr val="accent3"/>
          </a:effectRef>
          <a:fontRef idx="minor">
            <a:schemeClr val="dk1"/>
          </a:fontRef>
        </p:style>
        <p:txBody>
          <a:bodyPr rtlCol="0" anchor="ctr"/>
          <a:lstStyle/>
          <a:p>
            <a:r>
              <a:rPr lang="bn-BD" sz="2400" dirty="0" smtClean="0">
                <a:latin typeface="NikoshBAN" pitchFamily="2" charset="0"/>
                <a:cs typeface="NikoshBAN" pitchFamily="2" charset="0"/>
              </a:rPr>
              <a:t>রোকেয়া এই উপমহাদেশের একজন দূরদৃষ্টিসম্পন্ন মানুষ। নারীশিক্ষার অগ্রদূত হিসেবে সমগ্র বাঙালি সমাজের তিনি শ্রদ্ধেয়। বিংশ শতাব্দীর সূচনায় তিনি দুইভাবে নারীদের মুক্তির পথ দেখেছিলেন।</a:t>
            </a:r>
            <a:endParaRPr lang="en-US" sz="2400" dirty="0" smtClean="0">
              <a:latin typeface="NikoshBAN" pitchFamily="2" charset="0"/>
              <a:cs typeface="NikoshBAN" pitchFamily="2" charset="0"/>
            </a:endParaRPr>
          </a:p>
          <a:p>
            <a:r>
              <a:rPr lang="bn-BD" sz="2400" dirty="0" smtClean="0">
                <a:latin typeface="NikoshBAN" pitchFamily="2" charset="0"/>
                <a:cs typeface="NikoshBAN" pitchFamily="2" charset="0"/>
              </a:rPr>
              <a:t>এক</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মেয়েদের জন্য স্কুল স্থাপন </a:t>
            </a:r>
            <a:r>
              <a:rPr lang="bn-BD" sz="2400" dirty="0">
                <a:latin typeface="NikoshBAN" pitchFamily="2" charset="0"/>
                <a:cs typeface="NikoshBAN" pitchFamily="2" charset="0"/>
              </a:rPr>
              <a:t>।</a:t>
            </a:r>
            <a:endParaRPr lang="en-US" sz="2400" dirty="0" smtClean="0">
              <a:latin typeface="NikoshBAN" pitchFamily="2" charset="0"/>
              <a:cs typeface="NikoshBAN" pitchFamily="2" charset="0"/>
            </a:endParaRPr>
          </a:p>
          <a:p>
            <a:r>
              <a:rPr lang="bn-BD" sz="2400" dirty="0" smtClean="0">
                <a:latin typeface="NikoshBAN" pitchFamily="2" charset="0"/>
                <a:cs typeface="NikoshBAN" pitchFamily="2" charset="0"/>
              </a:rPr>
              <a:t>দুই</a:t>
            </a:r>
            <a:r>
              <a:rPr lang="en-US" sz="2400" dirty="0" smtClean="0">
                <a:latin typeface="NikoshBAN" pitchFamily="2" charset="0"/>
                <a:cs typeface="NikoshBAN" pitchFamily="2" charset="0"/>
              </a:rPr>
              <a:t>.</a:t>
            </a:r>
            <a:r>
              <a:rPr lang="en-US" sz="2400" dirty="0">
                <a:latin typeface="NikoshBAN" pitchFamily="2" charset="0"/>
                <a:cs typeface="NikoshBAN" pitchFamily="2" charset="0"/>
              </a:rPr>
              <a:t> </a:t>
            </a:r>
            <a:r>
              <a:rPr lang="bn-BD" sz="2400" dirty="0" smtClean="0">
                <a:latin typeface="NikoshBAN" pitchFamily="2" charset="0"/>
                <a:cs typeface="NikoshBAN" pitchFamily="2" charset="0"/>
              </a:rPr>
              <a:t>নিজের রচনায় নারী মুক্তির দিক নির্দেশনা দিয়ে । </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3152049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3429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দলীয় কাজ </a:t>
            </a:r>
            <a:endParaRPr lang="en-US" sz="3200" dirty="0">
              <a:solidFill>
                <a:schemeClr val="tx1"/>
              </a:solidFill>
              <a:latin typeface="NikoshBAN" pitchFamily="2" charset="0"/>
              <a:cs typeface="NikoshBAN" pitchFamily="2" charset="0"/>
            </a:endParaRPr>
          </a:p>
        </p:txBody>
      </p:sp>
      <p:sp>
        <p:nvSpPr>
          <p:cNvPr id="3" name="Frame 2"/>
          <p:cNvSpPr/>
          <p:nvPr/>
        </p:nvSpPr>
        <p:spPr>
          <a:xfrm>
            <a:off x="1524000" y="4876800"/>
            <a:ext cx="5715000" cy="14478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2400" dirty="0" smtClean="0">
                <a:solidFill>
                  <a:schemeClr val="tx1"/>
                </a:solidFill>
                <a:latin typeface="NikoshBAN" pitchFamily="2" charset="0"/>
                <a:cs typeface="NikoshBAN" pitchFamily="2" charset="0"/>
              </a:rPr>
              <a:t>  বেগম রোকেয়ার অবদানসমূহ চিহ্নিত কর  ? </a:t>
            </a:r>
            <a:endParaRPr lang="en-US" sz="24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305" y="1828800"/>
            <a:ext cx="3764043" cy="28193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123574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3429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মূল্যায়ন </a:t>
            </a:r>
            <a:endParaRPr lang="en-US" sz="3200" dirty="0">
              <a:solidFill>
                <a:schemeClr val="tx1"/>
              </a:solidFill>
              <a:latin typeface="NikoshBAN" pitchFamily="2" charset="0"/>
              <a:cs typeface="NikoshBAN" pitchFamily="2" charset="0"/>
            </a:endParaRPr>
          </a:p>
        </p:txBody>
      </p:sp>
      <p:sp>
        <p:nvSpPr>
          <p:cNvPr id="3" name="Right Arrow 2"/>
          <p:cNvSpPr/>
          <p:nvPr/>
        </p:nvSpPr>
        <p:spPr>
          <a:xfrm>
            <a:off x="762000" y="1877291"/>
            <a:ext cx="533400" cy="6858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1600200" y="1752600"/>
            <a:ext cx="6324600" cy="1143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bn-BD" sz="2400" dirty="0" smtClean="0">
                <a:latin typeface="NikoshBAN" pitchFamily="2" charset="0"/>
                <a:cs typeface="NikoshBAN" pitchFamily="2" charset="0"/>
              </a:rPr>
              <a:t> সেলিনা হোসেন কত সালে জন্মগ্রহণ করেন ?</a:t>
            </a:r>
          </a:p>
          <a:p>
            <a:r>
              <a:rPr lang="bn-BD" sz="2400" dirty="0" smtClean="0">
                <a:latin typeface="NikoshBAN" pitchFamily="2" charset="0"/>
                <a:cs typeface="NikoshBAN" pitchFamily="2" charset="0"/>
              </a:rPr>
              <a:t>(ক) ১৯৪৬     (খ) ১৯৪৭      (গ) ১৯৪৮        (ঘ) ১৯৪৯ </a:t>
            </a:r>
            <a:endParaRPr lang="en-US" sz="2400" dirty="0">
              <a:latin typeface="NikoshBAN" pitchFamily="2" charset="0"/>
              <a:cs typeface="NikoshBAN" pitchFamily="2" charset="0"/>
            </a:endParaRPr>
          </a:p>
        </p:txBody>
      </p:sp>
      <p:sp>
        <p:nvSpPr>
          <p:cNvPr id="5" name="Right Arrow 4"/>
          <p:cNvSpPr/>
          <p:nvPr/>
        </p:nvSpPr>
        <p:spPr>
          <a:xfrm>
            <a:off x="762000" y="3390900"/>
            <a:ext cx="533400" cy="6858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Rectangle 5"/>
          <p:cNvSpPr/>
          <p:nvPr/>
        </p:nvSpPr>
        <p:spPr>
          <a:xfrm>
            <a:off x="1600200" y="3162300"/>
            <a:ext cx="6324600" cy="1143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bn-BD" sz="2400" dirty="0" smtClean="0">
                <a:latin typeface="NikoshBAN" pitchFamily="2" charset="0"/>
                <a:cs typeface="NikoshBAN" pitchFamily="2" charset="0"/>
              </a:rPr>
              <a:t> রোকেয়া সাখাওয়াত হোসেন কোন জেলায় জন্মগ্রহণ করেন ?</a:t>
            </a:r>
          </a:p>
          <a:p>
            <a:r>
              <a:rPr lang="bn-BD" sz="2400" dirty="0" smtClean="0">
                <a:latin typeface="NikoshBAN" pitchFamily="2" charset="0"/>
                <a:cs typeface="NikoshBAN" pitchFamily="2" charset="0"/>
              </a:rPr>
              <a:t>(ক) রংপুর    (খ) দিনাজপুর      (গ) পঞ্চগড়  (ঘ) গাইবান্ধা  </a:t>
            </a:r>
            <a:endParaRPr lang="en-US" sz="2400" dirty="0">
              <a:latin typeface="NikoshBAN" pitchFamily="2" charset="0"/>
              <a:cs typeface="NikoshBAN" pitchFamily="2" charset="0"/>
            </a:endParaRPr>
          </a:p>
        </p:txBody>
      </p:sp>
      <p:sp>
        <p:nvSpPr>
          <p:cNvPr id="7" name="Right Arrow 6"/>
          <p:cNvSpPr/>
          <p:nvPr/>
        </p:nvSpPr>
        <p:spPr>
          <a:xfrm>
            <a:off x="762000" y="4876800"/>
            <a:ext cx="533400" cy="6858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ectangle 7"/>
          <p:cNvSpPr/>
          <p:nvPr/>
        </p:nvSpPr>
        <p:spPr>
          <a:xfrm>
            <a:off x="1565564" y="4648200"/>
            <a:ext cx="6324600" cy="1143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bn-BD" sz="2400" dirty="0" smtClean="0">
                <a:latin typeface="NikoshBAN" pitchFamily="2" charset="0"/>
                <a:cs typeface="NikoshBAN" pitchFamily="2" charset="0"/>
              </a:rPr>
              <a:t> প্রভূত শব্দের অর্থ কী ?</a:t>
            </a:r>
          </a:p>
          <a:p>
            <a:r>
              <a:rPr lang="bn-BD" sz="2400" dirty="0" smtClean="0">
                <a:latin typeface="NikoshBAN" pitchFamily="2" charset="0"/>
                <a:cs typeface="NikoshBAN" pitchFamily="2" charset="0"/>
              </a:rPr>
              <a:t>(ক) ভূত     (খ) প্রচুর      (গ)অদ্ভূত        (ঘ) প্রভাত  </a:t>
            </a:r>
            <a:endParaRPr lang="en-US" sz="2400" dirty="0">
              <a:latin typeface="NikoshBAN" pitchFamily="2" charset="0"/>
              <a:cs typeface="NikoshBAN" pitchFamily="2" charset="0"/>
            </a:endParaRPr>
          </a:p>
        </p:txBody>
      </p:sp>
      <p:sp>
        <p:nvSpPr>
          <p:cNvPr id="9" name="5-Point Star 8"/>
          <p:cNvSpPr/>
          <p:nvPr/>
        </p:nvSpPr>
        <p:spPr>
          <a:xfrm>
            <a:off x="3009900" y="2324100"/>
            <a:ext cx="342900" cy="419100"/>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5-Point Star 9"/>
          <p:cNvSpPr/>
          <p:nvPr/>
        </p:nvSpPr>
        <p:spPr>
          <a:xfrm>
            <a:off x="1759527" y="3733800"/>
            <a:ext cx="304800" cy="342900"/>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1" name="5-Point Star 10"/>
          <p:cNvSpPr/>
          <p:nvPr/>
        </p:nvSpPr>
        <p:spPr>
          <a:xfrm>
            <a:off x="2819400" y="5219700"/>
            <a:ext cx="361950" cy="342900"/>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8027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3429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মূল্যায়ন </a:t>
            </a:r>
            <a:endParaRPr lang="en-US" sz="3200" dirty="0">
              <a:solidFill>
                <a:schemeClr val="tx1"/>
              </a:solidFill>
              <a:latin typeface="NikoshBAN" pitchFamily="2" charset="0"/>
              <a:cs typeface="NikoshBAN" pitchFamily="2" charset="0"/>
            </a:endParaRPr>
          </a:p>
        </p:txBody>
      </p:sp>
      <p:sp>
        <p:nvSpPr>
          <p:cNvPr id="3" name="Right Arrow 2"/>
          <p:cNvSpPr/>
          <p:nvPr/>
        </p:nvSpPr>
        <p:spPr>
          <a:xfrm>
            <a:off x="800100" y="2057400"/>
            <a:ext cx="685800" cy="68580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 name="Rounded Rectangle 3"/>
          <p:cNvSpPr/>
          <p:nvPr/>
        </p:nvSpPr>
        <p:spPr>
          <a:xfrm>
            <a:off x="1752600" y="2057400"/>
            <a:ext cx="6553200" cy="3352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bn-BD" sz="2400" dirty="0" smtClean="0">
                <a:latin typeface="NikoshBAN" pitchFamily="2" charset="0"/>
                <a:cs typeface="NikoshBAN" pitchFamily="2" charset="0"/>
              </a:rPr>
              <a:t>বেগম রোকেয়া একজন দূরদৃষ্টিসম্পন্ন মানুষ ,কারণ-</a:t>
            </a:r>
          </a:p>
          <a:p>
            <a:r>
              <a:rPr lang="en-US" sz="2400" dirty="0" smtClean="0">
                <a:latin typeface="NikoshBAN" pitchFamily="2" charset="0"/>
                <a:cs typeface="NikoshBAN" pitchFamily="2" charset="0"/>
              </a:rPr>
              <a:t>   i. </a:t>
            </a:r>
            <a:r>
              <a:rPr lang="bn-BD" sz="2400" dirty="0" smtClean="0">
                <a:latin typeface="NikoshBAN" pitchFamily="2" charset="0"/>
                <a:cs typeface="NikoshBAN" pitchFamily="2" charset="0"/>
              </a:rPr>
              <a:t>নারী শিক্ষার অগ্রদূত</a:t>
            </a:r>
          </a:p>
          <a:p>
            <a:r>
              <a:rPr lang="bn-BD" sz="2400" dirty="0">
                <a:latin typeface="NikoshBAN" pitchFamily="2" charset="0"/>
                <a:cs typeface="NikoshBAN" pitchFamily="2" charset="0"/>
              </a:rPr>
              <a:t> </a:t>
            </a:r>
            <a:r>
              <a:rPr lang="en-US" sz="2400" dirty="0" smtClean="0">
                <a:latin typeface="NikoshBAN" pitchFamily="2" charset="0"/>
                <a:cs typeface="NikoshBAN" pitchFamily="2" charset="0"/>
              </a:rPr>
              <a:t> ii. </a:t>
            </a:r>
            <a:r>
              <a:rPr lang="bn-BD" sz="2400" dirty="0" smtClean="0">
                <a:latin typeface="NikoshBAN" pitchFamily="2" charset="0"/>
                <a:cs typeface="NikoshBAN" pitchFamily="2" charset="0"/>
              </a:rPr>
              <a:t>নারী মুক্তির দিকনির্দেশনা </a:t>
            </a:r>
          </a:p>
          <a:p>
            <a:r>
              <a:rPr lang="bn-BD" sz="2400" dirty="0">
                <a:latin typeface="NikoshBAN" pitchFamily="2" charset="0"/>
                <a:cs typeface="NikoshBAN" pitchFamily="2" charset="0"/>
              </a:rPr>
              <a:t> </a:t>
            </a:r>
            <a:r>
              <a:rPr lang="en-US" sz="2400" dirty="0" smtClean="0">
                <a:latin typeface="NikoshBAN" pitchFamily="2" charset="0"/>
                <a:cs typeface="NikoshBAN" pitchFamily="2" charset="0"/>
              </a:rPr>
              <a:t> iii. </a:t>
            </a:r>
            <a:r>
              <a:rPr lang="bn-BD" sz="2400" dirty="0" smtClean="0">
                <a:latin typeface="NikoshBAN" pitchFamily="2" charset="0"/>
                <a:cs typeface="NikoshBAN" pitchFamily="2" charset="0"/>
              </a:rPr>
              <a:t>নারী জাগরণের বিপক্ষে কথা বলেছেন </a:t>
            </a:r>
          </a:p>
          <a:p>
            <a:r>
              <a:rPr lang="bn-BD" sz="2400" dirty="0">
                <a:latin typeface="NikoshBAN" pitchFamily="2" charset="0"/>
                <a:cs typeface="NikoshBAN" pitchFamily="2" charset="0"/>
              </a:rPr>
              <a:t> </a:t>
            </a:r>
            <a:r>
              <a:rPr lang="bn-BD" sz="2400" dirty="0" smtClean="0">
                <a:latin typeface="NikoshBAN" pitchFamily="2" charset="0"/>
                <a:cs typeface="NikoshBAN" pitchFamily="2" charset="0"/>
              </a:rPr>
              <a:t>নিচের কোনটি সঠিক ?</a:t>
            </a:r>
          </a:p>
          <a:p>
            <a:r>
              <a:rPr lang="bn-BD" sz="2400" dirty="0" smtClean="0">
                <a:latin typeface="NikoshBAN" pitchFamily="2" charset="0"/>
                <a:cs typeface="NikoshBAN" pitchFamily="2" charset="0"/>
              </a:rPr>
              <a:t>(ক)</a:t>
            </a:r>
            <a:r>
              <a:rPr lang="en-US" sz="2400" dirty="0" smtClean="0">
                <a:latin typeface="NikoshBAN" pitchFamily="2" charset="0"/>
                <a:cs typeface="NikoshBAN" pitchFamily="2" charset="0"/>
              </a:rPr>
              <a:t> i</a:t>
            </a:r>
            <a:r>
              <a:rPr lang="bn-BD" sz="2400" dirty="0" smtClean="0">
                <a:latin typeface="NikoshBAN" pitchFamily="2" charset="0"/>
                <a:cs typeface="NikoshBAN" pitchFamily="2" charset="0"/>
              </a:rPr>
              <a:t>                                       (খ)  </a:t>
            </a:r>
            <a:r>
              <a:rPr lang="en-US" sz="2400" dirty="0" smtClean="0">
                <a:latin typeface="NikoshBAN" pitchFamily="2" charset="0"/>
                <a:cs typeface="NikoshBAN" pitchFamily="2" charset="0"/>
              </a:rPr>
              <a:t>i </a:t>
            </a:r>
            <a:r>
              <a:rPr lang="bn-BD" sz="2400" dirty="0" smtClean="0">
                <a:latin typeface="NikoshBAN" pitchFamily="2" charset="0"/>
                <a:cs typeface="NikoshBAN" pitchFamily="2" charset="0"/>
              </a:rPr>
              <a:t> ও </a:t>
            </a:r>
            <a:r>
              <a:rPr lang="en-US" sz="2400" dirty="0" smtClean="0">
                <a:latin typeface="NikoshBAN" pitchFamily="2" charset="0"/>
                <a:cs typeface="NikoshBAN" pitchFamily="2" charset="0"/>
              </a:rPr>
              <a:t> ii</a:t>
            </a:r>
            <a:endParaRPr lang="bn-BD" sz="2400" dirty="0" smtClean="0">
              <a:latin typeface="NikoshBAN" pitchFamily="2" charset="0"/>
              <a:cs typeface="NikoshBAN" pitchFamily="2" charset="0"/>
            </a:endParaRPr>
          </a:p>
          <a:p>
            <a:r>
              <a:rPr lang="bn-BD" sz="2400" dirty="0">
                <a:latin typeface="NikoshBAN" pitchFamily="2" charset="0"/>
                <a:cs typeface="NikoshBAN" pitchFamily="2" charset="0"/>
              </a:rPr>
              <a:t> </a:t>
            </a:r>
            <a:r>
              <a:rPr lang="bn-BD" sz="2400" dirty="0" smtClean="0">
                <a:latin typeface="NikoshBAN" pitchFamily="2" charset="0"/>
                <a:cs typeface="NikoshBAN" pitchFamily="2" charset="0"/>
              </a:rPr>
              <a:t>(গ) </a:t>
            </a:r>
            <a:r>
              <a:rPr lang="en-US" sz="2400" dirty="0" smtClean="0">
                <a:latin typeface="NikoshBAN" pitchFamily="2" charset="0"/>
                <a:cs typeface="NikoshBAN" pitchFamily="2" charset="0"/>
              </a:rPr>
              <a:t> i </a:t>
            </a:r>
            <a:r>
              <a:rPr lang="bn-BD" sz="2400" dirty="0" smtClean="0">
                <a:latin typeface="NikoshBAN" pitchFamily="2" charset="0"/>
                <a:cs typeface="NikoshBAN" pitchFamily="2" charset="0"/>
              </a:rPr>
              <a:t> ও </a:t>
            </a:r>
            <a:r>
              <a:rPr lang="en-US" sz="2400" dirty="0" smtClean="0">
                <a:latin typeface="NikoshBAN" pitchFamily="2" charset="0"/>
                <a:cs typeface="NikoshBAN" pitchFamily="2" charset="0"/>
              </a:rPr>
              <a:t> iii</a:t>
            </a:r>
            <a:r>
              <a:rPr lang="bn-BD" sz="2400" dirty="0" smtClean="0">
                <a:latin typeface="NikoshBAN" pitchFamily="2" charset="0"/>
                <a:cs typeface="NikoshBAN" pitchFamily="2" charset="0"/>
              </a:rPr>
              <a:t>                            (ঘ) </a:t>
            </a:r>
            <a:r>
              <a:rPr lang="en-US" sz="2400" dirty="0" err="1">
                <a:latin typeface="NikoshBAN" pitchFamily="2" charset="0"/>
                <a:cs typeface="NikoshBAN" pitchFamily="2" charset="0"/>
              </a:rPr>
              <a:t>i</a:t>
            </a:r>
            <a:r>
              <a:rPr lang="en-US" sz="2400" dirty="0" err="1" smtClean="0">
                <a:latin typeface="NikoshBAN" pitchFamily="2" charset="0"/>
                <a:cs typeface="NikoshBAN" pitchFamily="2" charset="0"/>
              </a:rPr>
              <a:t>,ii</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 ও </a:t>
            </a:r>
            <a:r>
              <a:rPr lang="en-US" sz="2400" dirty="0" smtClean="0">
                <a:latin typeface="NikoshBAN" pitchFamily="2" charset="0"/>
                <a:cs typeface="NikoshBAN" pitchFamily="2" charset="0"/>
              </a:rPr>
              <a:t> iii</a:t>
            </a:r>
            <a:endParaRPr lang="en-US" sz="2400" dirty="0">
              <a:latin typeface="NikoshBAN" pitchFamily="2" charset="0"/>
              <a:cs typeface="NikoshBAN" pitchFamily="2" charset="0"/>
            </a:endParaRPr>
          </a:p>
        </p:txBody>
      </p:sp>
      <p:sp>
        <p:nvSpPr>
          <p:cNvPr id="7" name="5-Point Star 6"/>
          <p:cNvSpPr/>
          <p:nvPr/>
        </p:nvSpPr>
        <p:spPr>
          <a:xfrm>
            <a:off x="5448299" y="4197928"/>
            <a:ext cx="381000" cy="304800"/>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55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3429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বাড়ির কাজ </a:t>
            </a:r>
            <a:endParaRPr lang="en-US" sz="3200" dirty="0">
              <a:solidFill>
                <a:schemeClr val="tx1"/>
              </a:solidFill>
              <a:latin typeface="NikoshBAN" pitchFamily="2" charset="0"/>
              <a:cs typeface="NikoshBAN" pitchFamily="2" charset="0"/>
            </a:endParaRPr>
          </a:p>
        </p:txBody>
      </p:sp>
      <p:sp>
        <p:nvSpPr>
          <p:cNvPr id="3" name="Frame 2"/>
          <p:cNvSpPr/>
          <p:nvPr/>
        </p:nvSpPr>
        <p:spPr>
          <a:xfrm>
            <a:off x="1066800" y="4724400"/>
            <a:ext cx="6858000" cy="1447800"/>
          </a:xfrm>
          <a:prstGeom prst="frame">
            <a:avLst>
              <a:gd name="adj1" fmla="val 11101"/>
            </a:avLst>
          </a:prstGeom>
        </p:spPr>
        <p:style>
          <a:lnRef idx="0">
            <a:schemeClr val="dk1"/>
          </a:lnRef>
          <a:fillRef idx="3">
            <a:schemeClr val="dk1"/>
          </a:fillRef>
          <a:effectRef idx="3">
            <a:schemeClr val="dk1"/>
          </a:effectRef>
          <a:fontRef idx="minor">
            <a:schemeClr val="lt1"/>
          </a:fontRef>
        </p:style>
        <p:txBody>
          <a:bodyPr rtlCol="0" anchor="ctr"/>
          <a:lstStyle/>
          <a:p>
            <a:pPr algn="ctr"/>
            <a:r>
              <a:rPr lang="bn-BD" sz="2400" dirty="0" smtClean="0">
                <a:solidFill>
                  <a:schemeClr val="tx1"/>
                </a:solidFill>
                <a:latin typeface="NikoshBAN" pitchFamily="2" charset="0"/>
                <a:cs typeface="NikoshBAN" pitchFamily="2" charset="0"/>
              </a:rPr>
              <a:t> সমাজের কল্যাণের জন্য কাজ করেন এমন একজন নারীর কর্মজীবন  সম্পর্কে রচনা  লিখে আনবে । ( ২০০ শব্দ ) </a:t>
            </a:r>
            <a:endParaRPr lang="en-US" sz="24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491" y="1828800"/>
            <a:ext cx="3671887" cy="27503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75116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3276600" y="4724400"/>
            <a:ext cx="2895600" cy="1447800"/>
          </a:xfrm>
          <a:prstGeom prst="frame">
            <a:avLst>
              <a:gd name="adj1" fmla="val 2354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ধন্যবাদ </a:t>
            </a:r>
            <a:endParaRPr lang="en-US" sz="32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820" y="1905000"/>
            <a:ext cx="4360780" cy="2536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674973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925782" y="533400"/>
            <a:ext cx="4572000" cy="7620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নিচের ছবিগুলি লক্ষ্য কর  ?</a:t>
            </a:r>
            <a:endParaRPr lang="en-US" sz="32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2286000" cy="228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974954"/>
            <a:ext cx="1971675" cy="2324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688" y="1482002"/>
            <a:ext cx="1838325" cy="2486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4494934"/>
            <a:ext cx="2628900" cy="174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Left Arrow Callout 7"/>
          <p:cNvSpPr/>
          <p:nvPr/>
        </p:nvSpPr>
        <p:spPr>
          <a:xfrm>
            <a:off x="3297382" y="1524000"/>
            <a:ext cx="914400" cy="2133600"/>
          </a:xfrm>
          <a:prstGeom prst="left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মা</a:t>
            </a:r>
          </a:p>
          <a:p>
            <a:pPr algn="ctr"/>
            <a:r>
              <a:rPr lang="bn-BD" sz="2000" dirty="0" smtClean="0">
                <a:latin typeface="NikoshBAN" pitchFamily="2" charset="0"/>
                <a:cs typeface="NikoshBAN" pitchFamily="2" charset="0"/>
              </a:rPr>
              <a:t>দা</a:t>
            </a:r>
          </a:p>
          <a:p>
            <a:pPr algn="ctr"/>
            <a:r>
              <a:rPr lang="bn-BD" sz="2000" dirty="0" smtClean="0">
                <a:latin typeface="NikoshBAN" pitchFamily="2" charset="0"/>
                <a:cs typeface="NikoshBAN" pitchFamily="2" charset="0"/>
              </a:rPr>
              <a:t>র </a:t>
            </a:r>
          </a:p>
          <a:p>
            <a:pPr algn="ctr"/>
            <a:r>
              <a:rPr lang="bn-BD" sz="2000" dirty="0" smtClean="0">
                <a:latin typeface="NikoshBAN" pitchFamily="2" charset="0"/>
                <a:cs typeface="NikoshBAN" pitchFamily="2" charset="0"/>
              </a:rPr>
              <a:t>তে</a:t>
            </a:r>
          </a:p>
          <a:p>
            <a:pPr algn="ctr"/>
            <a:r>
              <a:rPr lang="bn-BD" sz="2000" dirty="0" smtClean="0">
                <a:latin typeface="NikoshBAN" pitchFamily="2" charset="0"/>
                <a:cs typeface="NikoshBAN" pitchFamily="2" charset="0"/>
              </a:rPr>
              <a:t>রে</a:t>
            </a:r>
          </a:p>
          <a:p>
            <a:pPr algn="ctr"/>
            <a:r>
              <a:rPr lang="bn-BD" sz="2000" dirty="0" smtClean="0">
                <a:latin typeface="NikoshBAN" pitchFamily="2" charset="0"/>
                <a:cs typeface="NikoshBAN" pitchFamily="2" charset="0"/>
              </a:rPr>
              <a:t>সা</a:t>
            </a:r>
            <a:endParaRPr lang="en-US" sz="2000" dirty="0">
              <a:latin typeface="NikoshBAN" pitchFamily="2" charset="0"/>
              <a:cs typeface="NikoshBAN" pitchFamily="2" charset="0"/>
            </a:endParaRPr>
          </a:p>
        </p:txBody>
      </p:sp>
      <p:sp>
        <p:nvSpPr>
          <p:cNvPr id="9" name="Left Arrow Callout 8"/>
          <p:cNvSpPr/>
          <p:nvPr/>
        </p:nvSpPr>
        <p:spPr>
          <a:xfrm>
            <a:off x="2819400" y="4114800"/>
            <a:ext cx="914400" cy="2362199"/>
          </a:xfrm>
          <a:prstGeom prst="left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কবি </a:t>
            </a:r>
          </a:p>
          <a:p>
            <a:pPr algn="ctr"/>
            <a:r>
              <a:rPr lang="bn-BD" sz="2000" dirty="0" smtClean="0">
                <a:latin typeface="NikoshBAN" pitchFamily="2" charset="0"/>
                <a:cs typeface="NikoshBAN" pitchFamily="2" charset="0"/>
              </a:rPr>
              <a:t>সু</a:t>
            </a:r>
          </a:p>
          <a:p>
            <a:pPr algn="ctr"/>
            <a:r>
              <a:rPr lang="bn-BD" sz="2000" dirty="0" smtClean="0">
                <a:latin typeface="NikoshBAN" pitchFamily="2" charset="0"/>
                <a:cs typeface="NikoshBAN" pitchFamily="2" charset="0"/>
              </a:rPr>
              <a:t>ফি</a:t>
            </a:r>
          </a:p>
          <a:p>
            <a:pPr algn="ctr"/>
            <a:r>
              <a:rPr lang="bn-BD" sz="2000" dirty="0" smtClean="0">
                <a:latin typeface="NikoshBAN" pitchFamily="2" charset="0"/>
                <a:cs typeface="NikoshBAN" pitchFamily="2" charset="0"/>
              </a:rPr>
              <a:t>য়া </a:t>
            </a:r>
          </a:p>
          <a:p>
            <a:pPr algn="ctr"/>
            <a:r>
              <a:rPr lang="bn-BD" sz="2000" dirty="0" smtClean="0">
                <a:latin typeface="NikoshBAN" pitchFamily="2" charset="0"/>
                <a:cs typeface="NikoshBAN" pitchFamily="2" charset="0"/>
              </a:rPr>
              <a:t>কা</a:t>
            </a:r>
          </a:p>
          <a:p>
            <a:pPr algn="ctr"/>
            <a:r>
              <a:rPr lang="bn-BD" sz="2000" dirty="0" smtClean="0">
                <a:latin typeface="NikoshBAN" pitchFamily="2" charset="0"/>
                <a:cs typeface="NikoshBAN" pitchFamily="2" charset="0"/>
              </a:rPr>
              <a:t>মা</a:t>
            </a:r>
          </a:p>
          <a:p>
            <a:pPr algn="ctr"/>
            <a:r>
              <a:rPr lang="bn-BD" sz="2000" dirty="0" smtClean="0">
                <a:latin typeface="NikoshBAN" pitchFamily="2" charset="0"/>
                <a:cs typeface="NikoshBAN" pitchFamily="2" charset="0"/>
              </a:rPr>
              <a:t>ল  </a:t>
            </a:r>
          </a:p>
          <a:p>
            <a:pPr algn="ctr"/>
            <a:endParaRPr lang="en-US" sz="2000" dirty="0">
              <a:latin typeface="NikoshBAN" pitchFamily="2" charset="0"/>
              <a:cs typeface="NikoshBAN" pitchFamily="2" charset="0"/>
            </a:endParaRPr>
          </a:p>
        </p:txBody>
      </p:sp>
      <p:sp>
        <p:nvSpPr>
          <p:cNvPr id="10" name="Right Arrow Callout 9"/>
          <p:cNvSpPr/>
          <p:nvPr/>
        </p:nvSpPr>
        <p:spPr>
          <a:xfrm>
            <a:off x="5290056" y="1512742"/>
            <a:ext cx="1002288" cy="2450954"/>
          </a:xfrm>
          <a:prstGeom prst="right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মুক্তি</a:t>
            </a:r>
          </a:p>
          <a:p>
            <a:pPr algn="ctr"/>
            <a:r>
              <a:rPr lang="bn-BD" sz="2000" dirty="0" smtClean="0">
                <a:latin typeface="NikoshBAN" pitchFamily="2" charset="0"/>
                <a:cs typeface="NikoshBAN" pitchFamily="2" charset="0"/>
              </a:rPr>
              <a:t>যোদ্ধা</a:t>
            </a:r>
          </a:p>
          <a:p>
            <a:pPr algn="ctr"/>
            <a:r>
              <a:rPr lang="bn-BD" sz="2000" dirty="0" smtClean="0">
                <a:latin typeface="NikoshBAN" pitchFamily="2" charset="0"/>
                <a:cs typeface="NikoshBAN" pitchFamily="2" charset="0"/>
              </a:rPr>
              <a:t>তারা মন বিবি </a:t>
            </a:r>
            <a:endParaRPr lang="en-US" sz="2000" dirty="0">
              <a:latin typeface="NikoshBAN" pitchFamily="2" charset="0"/>
              <a:cs typeface="NikoshBAN" pitchFamily="2" charset="0"/>
            </a:endParaRPr>
          </a:p>
        </p:txBody>
      </p:sp>
      <p:sp>
        <p:nvSpPr>
          <p:cNvPr id="11" name="Right Arrow Callout 10"/>
          <p:cNvSpPr/>
          <p:nvPr/>
        </p:nvSpPr>
        <p:spPr>
          <a:xfrm>
            <a:off x="4572000" y="4337338"/>
            <a:ext cx="1143000" cy="2058266"/>
          </a:xfrm>
          <a:prstGeom prst="right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bn-BD" sz="2000" dirty="0" smtClean="0">
                <a:latin typeface="NikoshBAN" pitchFamily="2" charset="0"/>
                <a:cs typeface="NikoshBAN" pitchFamily="2" charset="0"/>
              </a:rPr>
              <a:t>মানব অধি</a:t>
            </a:r>
          </a:p>
          <a:p>
            <a:pPr algn="ctr"/>
            <a:r>
              <a:rPr lang="bn-BD" sz="2000" dirty="0" smtClean="0">
                <a:latin typeface="NikoshBAN" pitchFamily="2" charset="0"/>
                <a:cs typeface="NikoshBAN" pitchFamily="2" charset="0"/>
              </a:rPr>
              <a:t>কার   কর্মী সুল তানা কামাল  </a:t>
            </a:r>
            <a:endParaRPr lang="en-US" sz="2000" dirty="0">
              <a:latin typeface="NikoshBAN" pitchFamily="2" charset="0"/>
              <a:cs typeface="NikoshBAN" pitchFamily="2" charset="0"/>
            </a:endParaRPr>
          </a:p>
        </p:txBody>
      </p:sp>
    </p:spTree>
    <p:extLst>
      <p:ext uri="{BB962C8B-B14F-4D97-AF65-F5344CB8AC3E}">
        <p14:creationId xmlns:p14="http://schemas.microsoft.com/office/powerpoint/2010/main" val="17363262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6858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নিচের ছবিগুলি লক্ষ্য কর ? </a:t>
            </a:r>
            <a:endParaRPr lang="en-US" sz="3200" dirty="0">
              <a:solidFill>
                <a:schemeClr val="tx1"/>
              </a:solidFill>
              <a:latin typeface="NikoshBAN" pitchFamily="2" charset="0"/>
              <a:cs typeface="NikoshBAN" pitchFamily="2" charset="0"/>
            </a:endParaRPr>
          </a:p>
        </p:txBody>
      </p:sp>
      <p:sp>
        <p:nvSpPr>
          <p:cNvPr id="3" name="Frame 2"/>
          <p:cNvSpPr/>
          <p:nvPr/>
        </p:nvSpPr>
        <p:spPr>
          <a:xfrm>
            <a:off x="2743200" y="5284354"/>
            <a:ext cx="4953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r>
              <a:rPr lang="bn-BD" sz="3200" dirty="0" smtClean="0">
                <a:solidFill>
                  <a:schemeClr val="tx1"/>
                </a:solidFill>
                <a:latin typeface="NikoshBAN" pitchFamily="2" charset="0"/>
                <a:cs typeface="NikoshBAN" pitchFamily="2" charset="0"/>
              </a:rPr>
              <a:t> বেগম </a:t>
            </a:r>
            <a:r>
              <a:rPr lang="bn-BD" sz="3200" dirty="0" smtClean="0">
                <a:solidFill>
                  <a:schemeClr val="tx1"/>
                </a:solidFill>
                <a:latin typeface="NikoshBAN" pitchFamily="2" charset="0"/>
                <a:cs typeface="NikoshBAN" pitchFamily="2" charset="0"/>
              </a:rPr>
              <a:t>রোকেয়া সাখাওয়াত হোসেন  </a:t>
            </a:r>
            <a:endParaRPr lang="en-US" sz="32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133600"/>
            <a:ext cx="2917371" cy="25527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258" y="2112818"/>
            <a:ext cx="3630706" cy="25146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Frame 5"/>
          <p:cNvSpPr/>
          <p:nvPr/>
        </p:nvSpPr>
        <p:spPr>
          <a:xfrm>
            <a:off x="2754085" y="5284354"/>
            <a:ext cx="49530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r>
              <a:rPr lang="bn-BD" sz="2800" dirty="0" smtClean="0">
                <a:solidFill>
                  <a:schemeClr val="tx1"/>
                </a:solidFill>
                <a:latin typeface="NikoshBAN" pitchFamily="2" charset="0"/>
                <a:cs typeface="NikoshBAN" pitchFamily="2" charset="0"/>
              </a:rPr>
              <a:t>      ছবি</a:t>
            </a:r>
            <a:r>
              <a:rPr lang="en-US" sz="2800" dirty="0" smtClean="0">
                <a:solidFill>
                  <a:schemeClr val="tx1"/>
                </a:solidFill>
                <a:latin typeface="NikoshBAN" pitchFamily="2" charset="0"/>
                <a:cs typeface="NikoshBAN" pitchFamily="2" charset="0"/>
              </a:rPr>
              <a:t> </a:t>
            </a:r>
            <a:r>
              <a:rPr lang="bn-BD" sz="2800" dirty="0" smtClean="0">
                <a:solidFill>
                  <a:schemeClr val="tx1"/>
                </a:solidFill>
                <a:latin typeface="NikoshBAN" pitchFamily="2" charset="0"/>
                <a:cs typeface="NikoshBAN" pitchFamily="2" charset="0"/>
              </a:rPr>
              <a:t>দু’টি  কার বলতে পারবে ?</a:t>
            </a:r>
            <a:endParaRPr lang="en-US" sz="28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164515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2819400" y="581891"/>
            <a:ext cx="3117273" cy="865909"/>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আজকের পাঠ </a:t>
            </a:r>
            <a:endParaRPr lang="en-US" sz="3200" dirty="0">
              <a:solidFill>
                <a:schemeClr val="tx1"/>
              </a:solidFill>
              <a:latin typeface="NikoshBAN" pitchFamily="2" charset="0"/>
              <a:cs typeface="NikoshBAN" pitchFamily="2" charset="0"/>
            </a:endParaRPr>
          </a:p>
        </p:txBody>
      </p:sp>
      <p:sp>
        <p:nvSpPr>
          <p:cNvPr id="3" name="Frame 2"/>
          <p:cNvSpPr/>
          <p:nvPr/>
        </p:nvSpPr>
        <p:spPr>
          <a:xfrm>
            <a:off x="1359044" y="4585855"/>
            <a:ext cx="6248400" cy="1752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2800" dirty="0" smtClean="0">
                <a:solidFill>
                  <a:schemeClr val="tx1"/>
                </a:solidFill>
                <a:latin typeface="NikoshBAN" pitchFamily="2" charset="0"/>
                <a:cs typeface="NikoshBAN" pitchFamily="2" charset="0"/>
              </a:rPr>
              <a:t> রোকেয়া সাখাওয়াত হোসেন </a:t>
            </a:r>
          </a:p>
          <a:p>
            <a:pPr algn="ctr"/>
            <a:r>
              <a:rPr lang="bn-BD" sz="2800" dirty="0" smtClean="0">
                <a:solidFill>
                  <a:schemeClr val="tx1"/>
                </a:solidFill>
                <a:latin typeface="NikoshBAN" pitchFamily="2" charset="0"/>
                <a:cs typeface="NikoshBAN" pitchFamily="2" charset="0"/>
              </a:rPr>
              <a:t>                     সেলিনা হোসেন</a:t>
            </a:r>
            <a:endParaRPr lang="en-US" sz="28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600200"/>
            <a:ext cx="2108488" cy="28149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264797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2819400" y="581891"/>
            <a:ext cx="3117273" cy="865909"/>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শিখনফলঃ-  </a:t>
            </a:r>
            <a:endParaRPr lang="en-US" sz="3200" dirty="0">
              <a:solidFill>
                <a:schemeClr val="tx1"/>
              </a:solidFill>
              <a:latin typeface="NikoshBAN" pitchFamily="2" charset="0"/>
              <a:cs typeface="NikoshBAN" pitchFamily="2" charset="0"/>
            </a:endParaRPr>
          </a:p>
        </p:txBody>
      </p:sp>
      <p:sp>
        <p:nvSpPr>
          <p:cNvPr id="4" name="Right Arrow 3"/>
          <p:cNvSpPr/>
          <p:nvPr/>
        </p:nvSpPr>
        <p:spPr>
          <a:xfrm>
            <a:off x="762000" y="2570018"/>
            <a:ext cx="685800" cy="6477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 name="Frame 4"/>
          <p:cNvSpPr/>
          <p:nvPr/>
        </p:nvSpPr>
        <p:spPr>
          <a:xfrm>
            <a:off x="1672936" y="2521527"/>
            <a:ext cx="5410200" cy="813955"/>
          </a:xfrm>
          <a:prstGeom prst="frame">
            <a:avLst/>
          </a:prstGeom>
        </p:spPr>
        <p:style>
          <a:lnRef idx="0">
            <a:schemeClr val="accent3"/>
          </a:lnRef>
          <a:fillRef idx="3">
            <a:schemeClr val="accent3"/>
          </a:fillRef>
          <a:effectRef idx="3">
            <a:schemeClr val="accent3"/>
          </a:effectRef>
          <a:fontRef idx="minor">
            <a:schemeClr val="lt1"/>
          </a:fontRef>
        </p:style>
        <p:txBody>
          <a:bodyPr rtlCol="0" anchor="ctr"/>
          <a:lstStyle/>
          <a:p>
            <a:r>
              <a:rPr lang="bn-BD" sz="2400" dirty="0" smtClean="0">
                <a:solidFill>
                  <a:schemeClr val="tx1"/>
                </a:solidFill>
                <a:latin typeface="NikoshBAN" pitchFamily="2" charset="0"/>
                <a:cs typeface="NikoshBAN" pitchFamily="2" charset="0"/>
              </a:rPr>
              <a:t>লেখিকা সেলিনা হোসেন এর পরিচয় বলতে পারবে ।</a:t>
            </a:r>
            <a:endParaRPr lang="en-US" sz="2400" dirty="0">
              <a:solidFill>
                <a:schemeClr val="tx1"/>
              </a:solidFill>
              <a:latin typeface="NikoshBAN" pitchFamily="2" charset="0"/>
              <a:cs typeface="NikoshBAN" pitchFamily="2" charset="0"/>
            </a:endParaRPr>
          </a:p>
        </p:txBody>
      </p:sp>
      <p:sp>
        <p:nvSpPr>
          <p:cNvPr id="6" name="Right Arrow 5"/>
          <p:cNvSpPr/>
          <p:nvPr/>
        </p:nvSpPr>
        <p:spPr>
          <a:xfrm>
            <a:off x="762000" y="3505200"/>
            <a:ext cx="685800" cy="6477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Frame 6"/>
          <p:cNvSpPr/>
          <p:nvPr/>
        </p:nvSpPr>
        <p:spPr>
          <a:xfrm>
            <a:off x="1659081" y="3422072"/>
            <a:ext cx="5410200" cy="813955"/>
          </a:xfrm>
          <a:prstGeom prst="frame">
            <a:avLst/>
          </a:prstGeom>
        </p:spPr>
        <p:style>
          <a:lnRef idx="0">
            <a:schemeClr val="accent3"/>
          </a:lnRef>
          <a:fillRef idx="3">
            <a:schemeClr val="accent3"/>
          </a:fillRef>
          <a:effectRef idx="3">
            <a:schemeClr val="accent3"/>
          </a:effectRef>
          <a:fontRef idx="minor">
            <a:schemeClr val="lt1"/>
          </a:fontRef>
        </p:style>
        <p:txBody>
          <a:bodyPr rtlCol="0" anchor="ctr"/>
          <a:lstStyle/>
          <a:p>
            <a:r>
              <a:rPr lang="bn-BD" sz="2400" dirty="0" smtClean="0">
                <a:solidFill>
                  <a:schemeClr val="tx1"/>
                </a:solidFill>
                <a:latin typeface="NikoshBAN" pitchFamily="2" charset="0"/>
                <a:cs typeface="NikoshBAN" pitchFamily="2" charset="0"/>
              </a:rPr>
              <a:t>আজকের পাঠের নতুন শব্দের অর্থ লিখতে পারবে ।</a:t>
            </a:r>
            <a:endParaRPr lang="en-US" sz="2400" dirty="0">
              <a:solidFill>
                <a:schemeClr val="tx1"/>
              </a:solidFill>
              <a:latin typeface="NikoshBAN" pitchFamily="2" charset="0"/>
              <a:cs typeface="NikoshBAN" pitchFamily="2" charset="0"/>
            </a:endParaRPr>
          </a:p>
        </p:txBody>
      </p:sp>
      <p:sp>
        <p:nvSpPr>
          <p:cNvPr id="8" name="Right Arrow 7"/>
          <p:cNvSpPr/>
          <p:nvPr/>
        </p:nvSpPr>
        <p:spPr>
          <a:xfrm>
            <a:off x="762000" y="4343400"/>
            <a:ext cx="685800" cy="6477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Frame 8"/>
          <p:cNvSpPr/>
          <p:nvPr/>
        </p:nvSpPr>
        <p:spPr>
          <a:xfrm>
            <a:off x="1631372" y="4350326"/>
            <a:ext cx="5410200" cy="957695"/>
          </a:xfrm>
          <a:prstGeom prst="frame">
            <a:avLst/>
          </a:prstGeom>
        </p:spPr>
        <p:style>
          <a:lnRef idx="0">
            <a:schemeClr val="accent3"/>
          </a:lnRef>
          <a:fillRef idx="3">
            <a:schemeClr val="accent3"/>
          </a:fillRef>
          <a:effectRef idx="3">
            <a:schemeClr val="accent3"/>
          </a:effectRef>
          <a:fontRef idx="minor">
            <a:schemeClr val="lt1"/>
          </a:fontRef>
        </p:style>
        <p:txBody>
          <a:bodyPr rtlCol="0" anchor="ctr"/>
          <a:lstStyle/>
          <a:p>
            <a:r>
              <a:rPr lang="bn-BD" sz="2400" dirty="0" smtClean="0">
                <a:solidFill>
                  <a:schemeClr val="tx1"/>
                </a:solidFill>
                <a:latin typeface="NikoshBAN" pitchFamily="2" charset="0"/>
                <a:cs typeface="NikoshBAN" pitchFamily="2" charset="0"/>
              </a:rPr>
              <a:t>রোকেয়া সাখাওয়াত হোসেনের পরিচয় বর্ণনা করতে পারবে ।</a:t>
            </a:r>
            <a:endParaRPr lang="en-US" sz="2400" dirty="0">
              <a:solidFill>
                <a:schemeClr val="tx1"/>
              </a:solidFill>
              <a:latin typeface="NikoshBAN" pitchFamily="2" charset="0"/>
              <a:cs typeface="NikoshBAN" pitchFamily="2" charset="0"/>
            </a:endParaRPr>
          </a:p>
        </p:txBody>
      </p:sp>
      <p:sp>
        <p:nvSpPr>
          <p:cNvPr id="10" name="Right Arrow 9"/>
          <p:cNvSpPr/>
          <p:nvPr/>
        </p:nvSpPr>
        <p:spPr>
          <a:xfrm>
            <a:off x="755073" y="5456957"/>
            <a:ext cx="685800" cy="6477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Frame 10"/>
          <p:cNvSpPr/>
          <p:nvPr/>
        </p:nvSpPr>
        <p:spPr>
          <a:xfrm>
            <a:off x="1589808" y="5308021"/>
            <a:ext cx="5493328" cy="1007919"/>
          </a:xfrm>
          <a:prstGeom prst="frame">
            <a:avLst/>
          </a:prstGeom>
        </p:spPr>
        <p:style>
          <a:lnRef idx="0">
            <a:schemeClr val="accent3"/>
          </a:lnRef>
          <a:fillRef idx="3">
            <a:schemeClr val="accent3"/>
          </a:fillRef>
          <a:effectRef idx="3">
            <a:schemeClr val="accent3"/>
          </a:effectRef>
          <a:fontRef idx="minor">
            <a:schemeClr val="lt1"/>
          </a:fontRef>
        </p:style>
        <p:txBody>
          <a:bodyPr rtlCol="0" anchor="ctr"/>
          <a:lstStyle/>
          <a:p>
            <a:r>
              <a:rPr lang="bn-BD" sz="2400" dirty="0" smtClean="0">
                <a:solidFill>
                  <a:schemeClr val="tx1"/>
                </a:solidFill>
                <a:latin typeface="NikoshBAN" pitchFamily="2" charset="0"/>
                <a:cs typeface="NikoshBAN" pitchFamily="2" charset="0"/>
              </a:rPr>
              <a:t>রোকেয়া সাখাওয়াত হোসেনের অবদান মূল্যায়ন করতে </a:t>
            </a:r>
            <a:r>
              <a:rPr lang="bn-BD" sz="2400" dirty="0" smtClean="0">
                <a:solidFill>
                  <a:schemeClr val="tx1"/>
                </a:solidFill>
                <a:latin typeface="NikoshBAN" pitchFamily="2" charset="0"/>
                <a:cs typeface="NikoshBAN" pitchFamily="2" charset="0"/>
              </a:rPr>
              <a:t> </a:t>
            </a:r>
            <a:r>
              <a:rPr lang="bn-BD" sz="2400" dirty="0" smtClean="0">
                <a:solidFill>
                  <a:schemeClr val="tx1"/>
                </a:solidFill>
                <a:latin typeface="NikoshBAN" pitchFamily="2" charset="0"/>
                <a:cs typeface="NikoshBAN" pitchFamily="2" charset="0"/>
              </a:rPr>
              <a:t>পারবে ।</a:t>
            </a:r>
            <a:endParaRPr lang="en-US" sz="2400" dirty="0">
              <a:solidFill>
                <a:schemeClr val="tx1"/>
              </a:solidFill>
              <a:latin typeface="NikoshBAN" pitchFamily="2" charset="0"/>
              <a:cs typeface="NikoshBAN" pitchFamily="2" charset="0"/>
            </a:endParaRPr>
          </a:p>
        </p:txBody>
      </p:sp>
      <p:sp>
        <p:nvSpPr>
          <p:cNvPr id="12" name="Frame 11"/>
          <p:cNvSpPr/>
          <p:nvPr/>
        </p:nvSpPr>
        <p:spPr>
          <a:xfrm>
            <a:off x="1672936" y="1690255"/>
            <a:ext cx="5410200" cy="685800"/>
          </a:xfrm>
          <a:prstGeom prst="frame">
            <a:avLst/>
          </a:prstGeom>
        </p:spPr>
        <p:style>
          <a:lnRef idx="0">
            <a:schemeClr val="accent3"/>
          </a:lnRef>
          <a:fillRef idx="3">
            <a:schemeClr val="accent3"/>
          </a:fillRef>
          <a:effectRef idx="3">
            <a:schemeClr val="accent3"/>
          </a:effectRef>
          <a:fontRef idx="minor">
            <a:schemeClr val="lt1"/>
          </a:fontRef>
        </p:style>
        <p:txBody>
          <a:bodyPr rtlCol="0" anchor="ctr"/>
          <a:lstStyle/>
          <a:p>
            <a:r>
              <a:rPr lang="bn-BD" sz="2800" dirty="0" smtClean="0">
                <a:solidFill>
                  <a:schemeClr val="tx1"/>
                </a:solidFill>
                <a:latin typeface="NikoshBAN" pitchFamily="2" charset="0"/>
                <a:cs typeface="NikoshBAN" pitchFamily="2" charset="0"/>
              </a:rPr>
              <a:t>এই পাঠ শেষে শিক্ষার্থীরা .........</a:t>
            </a:r>
            <a:endParaRPr lang="en-US" sz="28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1622805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2438400" y="581891"/>
            <a:ext cx="36576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কবি পরিচিতি </a:t>
            </a:r>
            <a:endParaRPr lang="en-US" sz="3200" dirty="0">
              <a:solidFill>
                <a:schemeClr val="tx1"/>
              </a:solidFill>
              <a:latin typeface="NikoshBAN" pitchFamily="2" charset="0"/>
              <a:cs typeface="NikoshBAN" pitchFamily="2" charset="0"/>
            </a:endParaRPr>
          </a:p>
        </p:txBody>
      </p:sp>
      <p:sp>
        <p:nvSpPr>
          <p:cNvPr id="3" name="Frame 2"/>
          <p:cNvSpPr/>
          <p:nvPr/>
        </p:nvSpPr>
        <p:spPr>
          <a:xfrm>
            <a:off x="571501" y="2514600"/>
            <a:ext cx="2133600" cy="2514600"/>
          </a:xfrm>
          <a:prstGeom prst="frame">
            <a:avLst>
              <a:gd name="adj1" fmla="val 1369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a:t>
            </a:r>
            <a:endParaRPr lang="en-US" sz="3200" dirty="0">
              <a:solidFill>
                <a:schemeClr val="tx1"/>
              </a:solidFill>
              <a:latin typeface="NikoshBAN" pitchFamily="2" charset="0"/>
              <a:cs typeface="NikoshBA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2819400"/>
            <a:ext cx="1600200" cy="1905000"/>
          </a:xfrm>
          <a:prstGeom prst="rect">
            <a:avLst/>
          </a:prstGeom>
        </p:spPr>
      </p:pic>
      <p:sp>
        <p:nvSpPr>
          <p:cNvPr id="5" name="Oval 4"/>
          <p:cNvSpPr/>
          <p:nvPr/>
        </p:nvSpPr>
        <p:spPr>
          <a:xfrm>
            <a:off x="704851" y="1752600"/>
            <a:ext cx="1866899" cy="63731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400" dirty="0" smtClean="0">
                <a:latin typeface="NikoshBAN" pitchFamily="2" charset="0"/>
                <a:cs typeface="NikoshBAN" pitchFamily="2" charset="0"/>
              </a:rPr>
              <a:t>জন্মঃ ১৯৪৭ </a:t>
            </a:r>
            <a:endParaRPr lang="en-US" sz="2400" dirty="0">
              <a:latin typeface="NikoshBAN" pitchFamily="2" charset="0"/>
              <a:cs typeface="NikoshBAN" pitchFamily="2" charset="0"/>
            </a:endParaRPr>
          </a:p>
        </p:txBody>
      </p:sp>
      <p:sp>
        <p:nvSpPr>
          <p:cNvPr id="7" name="Oval 6"/>
          <p:cNvSpPr/>
          <p:nvPr/>
        </p:nvSpPr>
        <p:spPr>
          <a:xfrm>
            <a:off x="2705102" y="2182090"/>
            <a:ext cx="5832760" cy="63731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400" dirty="0" smtClean="0">
                <a:latin typeface="NikoshBAN" pitchFamily="2" charset="0"/>
                <a:cs typeface="NikoshBAN" pitchFamily="2" charset="0"/>
              </a:rPr>
              <a:t>রাজশাহীতে জন্ম গ্রহণ করেন । </a:t>
            </a:r>
            <a:endParaRPr lang="en-US" sz="2400" dirty="0">
              <a:latin typeface="NikoshBAN" pitchFamily="2" charset="0"/>
              <a:cs typeface="NikoshBAN" pitchFamily="2" charset="0"/>
            </a:endParaRPr>
          </a:p>
        </p:txBody>
      </p:sp>
      <p:sp>
        <p:nvSpPr>
          <p:cNvPr id="8" name="Oval 7"/>
          <p:cNvSpPr/>
          <p:nvPr/>
        </p:nvSpPr>
        <p:spPr>
          <a:xfrm>
            <a:off x="571501" y="5105400"/>
            <a:ext cx="7841669" cy="12954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400" dirty="0" smtClean="0">
                <a:latin typeface="NikoshBAN" pitchFamily="2" charset="0"/>
                <a:cs typeface="NikoshBAN" pitchFamily="2" charset="0"/>
              </a:rPr>
              <a:t>উল্লেখযোগ্য গ্রন্থঃ</a:t>
            </a:r>
          </a:p>
          <a:p>
            <a:pPr algn="ctr"/>
            <a:r>
              <a:rPr lang="bn-BD" sz="2400" dirty="0" smtClean="0">
                <a:latin typeface="NikoshBAN" pitchFamily="2" charset="0"/>
                <a:cs typeface="NikoshBAN" pitchFamily="2" charset="0"/>
              </a:rPr>
              <a:t>‘জলোচ্ছ্বাস’, ‘হাঙর নদী গ্রনেড’, ‘মগ্ন চৈতন্যে শিস’, ‘পোকামাকড়ের ঘরবসতি’, ‘মুক্তিযুদ্ধের গল্প’ ইত্যাদি ।</a:t>
            </a:r>
            <a:endParaRPr lang="en-US" sz="2400" dirty="0">
              <a:latin typeface="NikoshBAN" pitchFamily="2" charset="0"/>
              <a:cs typeface="NikoshBAN" pitchFamily="2" charset="0"/>
            </a:endParaRPr>
          </a:p>
        </p:txBody>
      </p:sp>
      <p:sp>
        <p:nvSpPr>
          <p:cNvPr id="9" name="Oval 8"/>
          <p:cNvSpPr/>
          <p:nvPr/>
        </p:nvSpPr>
        <p:spPr>
          <a:xfrm>
            <a:off x="2705102" y="4038600"/>
            <a:ext cx="5832760" cy="81395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400" dirty="0" smtClean="0">
                <a:latin typeface="NikoshBAN" pitchFamily="2" charset="0"/>
                <a:cs typeface="NikoshBAN" pitchFamily="2" charset="0"/>
              </a:rPr>
              <a:t>বাংলাদেশের বিশিষ্ট ঔপন্যাসিক ও গল্পকার </a:t>
            </a:r>
            <a:endParaRPr lang="en-US" sz="2400" dirty="0">
              <a:latin typeface="NikoshBAN" pitchFamily="2" charset="0"/>
              <a:cs typeface="NikoshBAN" pitchFamily="2" charset="0"/>
            </a:endParaRPr>
          </a:p>
        </p:txBody>
      </p:sp>
      <p:sp>
        <p:nvSpPr>
          <p:cNvPr id="10" name="Oval 9"/>
          <p:cNvSpPr/>
          <p:nvPr/>
        </p:nvSpPr>
        <p:spPr>
          <a:xfrm>
            <a:off x="2705102" y="3134590"/>
            <a:ext cx="5832760" cy="63731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bn-BD" sz="2400" dirty="0" smtClean="0">
                <a:latin typeface="NikoshBAN" pitchFamily="2" charset="0"/>
                <a:cs typeface="NikoshBAN" pitchFamily="2" charset="0"/>
              </a:rPr>
              <a:t>তাঁর  পৈতৃক নিবাস লক্ষ্মীপুর জেলা </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28769424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23622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একক কাজ </a:t>
            </a:r>
            <a:endParaRPr lang="en-US" sz="3200" dirty="0">
              <a:solidFill>
                <a:schemeClr val="tx1"/>
              </a:solidFill>
              <a:latin typeface="NikoshBAN" pitchFamily="2" charset="0"/>
              <a:cs typeface="NikoshBAN" pitchFamily="2" charset="0"/>
            </a:endParaRPr>
          </a:p>
        </p:txBody>
      </p:sp>
      <p:sp>
        <p:nvSpPr>
          <p:cNvPr id="4" name="Rounded Rectangle 3"/>
          <p:cNvSpPr/>
          <p:nvPr/>
        </p:nvSpPr>
        <p:spPr>
          <a:xfrm>
            <a:off x="838200" y="4921827"/>
            <a:ext cx="7391400" cy="990600"/>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800" dirty="0" smtClean="0">
                <a:latin typeface="NikoshBAN" pitchFamily="2" charset="0"/>
                <a:cs typeface="NikoshBAN" pitchFamily="2" charset="0"/>
              </a:rPr>
              <a:t>লেখিকা সেলিনা </a:t>
            </a:r>
            <a:r>
              <a:rPr lang="bn-BD" sz="2800" dirty="0" smtClean="0">
                <a:latin typeface="NikoshBAN" pitchFamily="2" charset="0"/>
                <a:cs typeface="NikoshBAN" pitchFamily="2" charset="0"/>
              </a:rPr>
              <a:t>হোসেন </a:t>
            </a:r>
            <a:r>
              <a:rPr lang="bn-BD" sz="2800" dirty="0" smtClean="0">
                <a:latin typeface="NikoshBAN" pitchFamily="2" charset="0"/>
                <a:cs typeface="NikoshBAN" pitchFamily="2" charset="0"/>
              </a:rPr>
              <a:t>এর সংম্পর্কে পাঁচটি </a:t>
            </a:r>
            <a:r>
              <a:rPr lang="bn-BD" sz="2800" dirty="0" smtClean="0">
                <a:latin typeface="NikoshBAN" pitchFamily="2" charset="0"/>
                <a:cs typeface="NikoshBAN" pitchFamily="2" charset="0"/>
              </a:rPr>
              <a:t>বাক্য লিখ  ?</a:t>
            </a:r>
            <a:endParaRPr lang="en-US" sz="2800" dirty="0">
              <a:latin typeface="NikoshBAN" pitchFamily="2" charset="0"/>
              <a:cs typeface="NikoshBAN"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905000"/>
            <a:ext cx="3893279" cy="2590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4335059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295400" y="581891"/>
            <a:ext cx="2362200" cy="990600"/>
          </a:xfrm>
          <a:prstGeom prst="frame">
            <a:avLst>
              <a:gd name="adj1" fmla="val 1110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 আদর্শ পাঠ </a:t>
            </a:r>
            <a:endParaRPr lang="en-US" sz="3200" dirty="0">
              <a:solidFill>
                <a:schemeClr val="tx1"/>
              </a:solidFill>
              <a:latin typeface="NikoshBAN" pitchFamily="2" charset="0"/>
              <a:cs typeface="NikoshBAN"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905000"/>
            <a:ext cx="4648200" cy="3466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08228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744</Words>
  <Application>Microsoft Office PowerPoint</Application>
  <PresentationFormat>On-screen Show (4:3)</PresentationFormat>
  <Paragraphs>119</Paragraphs>
  <Slides>25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BARI ALAM</dc:creator>
  <cp:lastModifiedBy>ismail - [2010]</cp:lastModifiedBy>
  <cp:revision>49</cp:revision>
  <dcterms:created xsi:type="dcterms:W3CDTF">2006-08-16T00:00:00Z</dcterms:created>
  <dcterms:modified xsi:type="dcterms:W3CDTF">2017-10-07T14:56:27Z</dcterms:modified>
</cp:coreProperties>
</file>